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8.jpeg" ContentType="image/jpeg"/>
  <Override PartName="/ppt/media/image10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pt-BR" sz="2000" spc="-1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pt-BR" sz="1400" spc="-1">
                <a:latin typeface="Times New Roman"/>
              </a:rPr>
              <a:t>&lt;cabeçalho&gt;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pt-BR" sz="1400" spc="-1">
                <a:latin typeface="Times New Roman"/>
              </a:rPr>
              <a:t>&lt;data/hora&gt;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pt-BR" sz="1400" spc="-1">
                <a:latin typeface="Times New Roman"/>
              </a:rPr>
              <a:t>&lt;rodapé&gt;</a:t>
            </a:r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1A3A8F0-8597-47CF-A50E-F306A18D60FB}" type="slidenum">
              <a:rPr lang="pt-BR" sz="1400" spc="-1">
                <a:latin typeface="Times New Roman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r>
              <a:rPr b="1" lang="pt-BR" sz="12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OBSERVAÇÃO: </a:t>
            </a:r>
            <a:r>
              <a:rPr lang="pt-BR" sz="12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Deseja uma imagem diferente neste slide? Selecionea imagem e apague-a. Agora, clique no ícone Imagens no espaço reservado para inserir sua própria imagem.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4DDF42F-E7D2-4C0E-97DD-104BE9B4F41F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79AA1360-CF7E-4D76-84B6-E525064ADDEB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2105D06-1A32-4E00-A967-F55990549042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F3681EB-4F31-4A34-A37E-CB31465590E2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73AB63E-CEF0-4ABD-8EFE-F892527DD8F9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46813F7-B76A-4C9C-AAE9-2559A8E50014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0FE41ED-751D-4875-A39A-9B5A132B7A08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3AB6C5B-6C05-43FF-BE6D-6B60D4B69BD6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9DC1BBF-61E0-4725-AE1B-23A51B00572D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261EE88-0B97-4579-AE03-48C9B784533C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A07BFAB-C8A1-4DF9-9A80-E7EC1E721CD5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BB53096-4552-4A8A-A2F2-25180F147794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42E7AAE-AD30-4246-B479-7AB4216DE6AE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0B309E9C-C276-4F1A-987C-DAA0CBC3F885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A647018-87BF-4411-8E1E-1C8ACBF9BB34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9947B00-CD2F-4EAB-9147-D719FF010A85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5F9C4A9-2B74-45A6-8333-E53222BE7578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584D975-17D3-481C-95FB-DDA17F18F8E5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D73B58C-7B76-456F-8A3B-F96D50BC7C36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236DAB6-22F1-45B6-B961-78A6E6BCD0F0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4BB272B2-B493-434E-996E-4463ADB839D7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A4B7C5B-81A7-4700-95B3-78BABBCD4885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B35D159-B74E-4B82-A9CF-C532ADF5F8DD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143959D-64C5-4AD4-BE90-719DE670674F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EDB05B3C-0783-40BA-8380-53BF41FF377B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F3B8871-8008-4788-82AF-60CDFF58A4E3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r>
              <a:rPr b="1" lang="pt-BR" sz="12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OBSERVAÇÃO: </a:t>
            </a:r>
            <a:r>
              <a:rPr lang="pt-BR" sz="1200" spc="-1" strike="noStrike">
                <a:uFill>
                  <a:solidFill>
                    <a:srgbClr val="ffffff"/>
                  </a:solidFill>
                </a:uFill>
                <a:latin typeface="Arial"/>
              </a:rPr>
              <a:t>Deseja uma imagem diferente neste slide? Selecionea imagem e apague-a. Agora, clique no ícone Imagens no espaço reservado para inserir sua própria imagem.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0EF9AA2-827D-4298-81B1-D622AAE1894B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C9296817-E4E2-4EDB-A636-184F52064290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9188C1EE-AFA6-480A-AF67-C1B1A451C6BA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600B43B8-FDD4-44F8-9636-C095589E7A09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3717349-C0F3-4C54-ADF5-2F660CDE7EAC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D89485BF-64A7-45E5-B303-A163F9CDA0A7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7C02E04-200A-49D6-949F-A20661ABA74A}" type="slidenum">
              <a:rPr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H="1">
            <a:off x="1103040" y="1218960"/>
            <a:ext cx="9985320" cy="0"/>
          </a:xfrm>
          <a:prstGeom prst="line">
            <a:avLst/>
          </a:prstGeom>
          <a:ln w="3816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1103040" y="1303560"/>
            <a:ext cx="9985320" cy="0"/>
          </a:xfrm>
          <a:prstGeom prst="line">
            <a:avLst/>
          </a:prstGeom>
          <a:ln w="1260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>
            <a:off x="0" y="5645160"/>
            <a:ext cx="12191760" cy="0"/>
          </a:xfrm>
          <a:prstGeom prst="line">
            <a:avLst/>
          </a:prstGeom>
          <a:ln w="3816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H="1">
            <a:off x="0" y="5708520"/>
            <a:ext cx="12191760" cy="0"/>
          </a:xfrm>
          <a:prstGeom prst="line">
            <a:avLst/>
          </a:prstGeom>
          <a:ln w="1260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>
            <a:off x="0" y="1206000"/>
            <a:ext cx="12191760" cy="0"/>
          </a:xfrm>
          <a:prstGeom prst="line">
            <a:avLst/>
          </a:prstGeom>
          <a:ln w="3816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>
            <a:off x="0" y="1142640"/>
            <a:ext cx="12191760" cy="0"/>
          </a:xfrm>
          <a:prstGeom prst="line">
            <a:avLst/>
          </a:prstGeom>
          <a:ln w="1260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5778000"/>
            <a:ext cx="12190680" cy="107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0"/>
            <a:ext cx="12190680" cy="107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m 9" descr=""/>
          <p:cNvPicPr/>
          <p:nvPr/>
        </p:nvPicPr>
        <p:blipFill>
          <a:blip r:embed="rId2"/>
          <a:stretch/>
        </p:blipFill>
        <p:spPr>
          <a:xfrm>
            <a:off x="1325880" y="0"/>
            <a:ext cx="1746000" cy="2290680"/>
          </a:xfrm>
          <a:prstGeom prst="rect">
            <a:avLst/>
          </a:prstGeom>
          <a:ln>
            <a:noFill/>
          </a:ln>
        </p:spPr>
      </p:pic>
      <p:sp>
        <p:nvSpPr>
          <p:cNvPr id="9" name="PlaceHolder 9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10" name="PlaceHolder 10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3200" spc="-1">
                <a:latin typeface="Arial"/>
              </a:rPr>
              <a:t>Clique para editar o formato do texto da estrutura de tópicos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800" spc="-1">
                <a:latin typeface="Arial"/>
              </a:rPr>
              <a:t>2.º nível da estrutura de tópicos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spc="-1">
                <a:latin typeface="Arial"/>
              </a:rPr>
              <a:t>3.º nível da estrutura de tópicos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>
                <a:latin typeface="Arial"/>
              </a:rPr>
              <a:t>4.º nível da estrutura de tópicos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 flipH="1">
            <a:off x="1103040" y="1218960"/>
            <a:ext cx="9985320" cy="0"/>
          </a:xfrm>
          <a:prstGeom prst="line">
            <a:avLst/>
          </a:prstGeom>
          <a:ln w="3816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 flipH="1">
            <a:off x="1103040" y="1303560"/>
            <a:ext cx="9985320" cy="0"/>
          </a:xfrm>
          <a:prstGeom prst="line">
            <a:avLst/>
          </a:prstGeom>
          <a:ln w="12600">
            <a:solidFill>
              <a:schemeClr val="tx1"/>
            </a:solidFill>
            <a:miter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t-BR" sz="4400" spc="-1">
                <a:latin typeface="Arial"/>
              </a:rPr>
              <a:t>Clique para editar o formato do texto do título</a:t>
            </a:r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3200" spc="-1">
                <a:latin typeface="Arial"/>
              </a:rPr>
              <a:t>Clique para editar o formato do texto da estrutura de tópicos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800" spc="-1">
                <a:latin typeface="Arial"/>
              </a:rPr>
              <a:t>2.º nível da estrutura de tópicos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400" spc="-1">
                <a:latin typeface="Arial"/>
              </a:rPr>
              <a:t>3.º nível da estrutura de tópicos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pt-BR" sz="2000" spc="-1">
                <a:latin typeface="Arial"/>
              </a:rPr>
              <a:t>4.º nível da estrutura de tópicos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5.º nível da estrutura de tópicos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6.º nível da estrutura de tópicos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pt-BR" sz="2000" spc="-1">
                <a:latin typeface="Arial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104840" y="2292120"/>
            <a:ext cx="5732640" cy="22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100000"/>
              </a:lnSpc>
            </a:pPr>
            <a:r>
              <a:rPr lang="pt-BR" sz="3200" spc="-1" strike="noStrike" cap="all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OS Ensinamentos de</a:t>
            </a:r>
            <a:endParaRPr/>
          </a:p>
          <a:p>
            <a:pPr>
              <a:lnSpc>
                <a:spcPct val="100000"/>
              </a:lnSpc>
            </a:pPr>
            <a:r>
              <a:rPr lang="pt-BR" sz="4800" spc="-1" strike="noStrike" cap="all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JESUS DE NAZARÉ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1104840" y="4511880"/>
            <a:ext cx="5732640" cy="95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Picture 14" descr=""/>
          <p:cNvPicPr/>
          <p:nvPr/>
        </p:nvPicPr>
        <p:blipFill>
          <a:blip r:embed="rId1"/>
          <a:stretch/>
        </p:blipFill>
        <p:spPr>
          <a:xfrm>
            <a:off x="6965280" y="520560"/>
            <a:ext cx="4661280" cy="5878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2. “AMAI UNS AOS OUTROS como eu vos amei”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Devemos amar até mesmo os nossos inimigos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140:3.15 “E eu vos digo: Amai os vossos inimigos, fazei o bem àqueles que vos odeiam. Abençoai àqueles que vos amaldiçoam, e orai por aqueles que se servem de vós com desprezo. E tratai aos homens do mesmo modo que acreditais que eu os trataria.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156:5.11 Vós estais destinados a viver uma vida pequena e medíocre, se apenas amardes àqueles que vos amam. O amor humano pode de fato ser recíproco, mas o amor divino expande-se em toda a sua busca de satisfação.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180:1.1 "Conheceis bem o mandamento que indica que deveis amar-vos uns aos outros, que ameis vosso semelhante como a vós próprios. Mas não estou plenamente satisfeito, nem mesmo com tal devoção sincera da parte dos meus filhos. Gostaria de ver-vos praticando atos ainda maiores de amor no Reino da fraternidade crente. E assim vos dou este novo mandamento: Amai uns aos outros como eu vos amei.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3. “Felizes são os HUMILDES”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1104840" y="1600200"/>
            <a:ext cx="1023480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Felizes são aqueles que têm fome e sede de retidão, pois serão saciados”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(1466.1) 132:7.1 Jesus teve uma longa conversa com Ganid a respeito da impossibilidade de ensinar a um homem sobre Deus, se o homem não deseja saber de Deus. Eles tinham encontrado casualmente um pagão irrefletido durante essa viagem aos lagos, e Ganid ficou surpreso de que Jesus não seguiu a sua prática usual de atrair o homem para uma conversa que naturalmente conduziria ao discorrer sobre as questões espirituais. Quando Ganid perguntou ao seu Mestre por que ele demonstrara tão pouco interesse nesse pagão, Jesus respondeu: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(1466.2) 132:7.2 “Ganid, aquele homem não tinha fome da verdade. Não estava descontente consigo próprio… deve ser-lhe dado mais tempo para que as provações e dificuldades da vida preparem-no para receber sabedoria e conhecimento superiores... Tu não podes revelar Deus àqueles que não O procuram... É preciso que as experiências da vida proporcionem ao homem ele vir a ter fome da verdade...”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3. “Felizes são os HUMILDES”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1104840" y="1600200"/>
            <a:ext cx="1023480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Aquele que se humilha a si próprio será exaltado”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(1574.1) 140:5.8 2. “Felizes são aqueles que têm fome e sede de retidão, pois serão saciados”. Apenas aqueles que se sentem pobres em espírito irão ter fome e sede de retidão. Apenas os humildes buscam a força divina e almejam o poder espiritual.”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(1838.2) 167:5.1 “… dois homens que foram ao templo para orar; um era fariseu e o outro publicano. O fariseu permaneceu de pé e orou para si próprio: ‘Ó Deus, agradeço-Te porque não sou como o resto dos homens: opressores, ignorantes, injustos, adúlteros ou até mesmo como esse publicano. Jejuo duas vezes por semana e dou dízimo por tudo o que ganho’. O publicano, no entanto, permaneceu distante, sem atrever-se sequer a levantar os olhos para o céu, batendo no peito e dizendo: ‘Deus, seja misericordioso com um pecador como eu’. E eu vos digo que o publicano foi para a sua casa com a aprovação de Deus, ao contrário do fariseu, pois aquele que se exalta será humilhado, mas aquele que se humilha a si próprio será exaltado”.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3. “Felizes são os HUMILDES”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1104840" y="1600200"/>
            <a:ext cx="1023480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Humildade na presença do Pai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(1676.5) 149:6.11 “Fazei bem em serdes brandos perante Deus e autocontrolados diante dos homens, mas deixai a vossa humildade ter origem espiritual e não que seja uma exibição ilusória do sentimento autoconsciente de superioridade. O profeta falou de modo ponderado quando disse: ‘Anda humildemente com Deus’, pois, conquanto o Pai do céu seja Infinito e Eterno, Ele também reside ‘com aquele que tem a mente contrita e o espírito humilde’. O meu Pai desdenha o orgulho, repugna a hipocrisia e abomina a iniquidade.”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(1766.5) 159:3.9 “Dizei aos meus filhos que eu sou não apenas terno para com os seus sentimentos e paciente com as suas fraquezas, mas que sou também sem piedade com o pecado e intolerante com a iniquidade. Sou de fato manso e humilde, na presença do meu Pai, mas me torno implacável e inexorável, na mesma medida, quando há erro deliberado e rebelião pecaminosa, contra a vontade do meu Pai no céu.”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4. “Aprendam a PERDOAR uns aos outros”</a:t>
            </a: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 verdadeiras famílias são construídas na tolerância, paciência e perdão”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(1604.6) 142:7.11 6. “Um pai compassivo perdoa livremente; os pais não conservam memórias vingativas contra os seus filhos. Os pais não são como juízes, nem como inimigos, nem como credores. As verdadeiras famílias são construídas na tolerância, paciência e perdão.”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(1762.5) 159:1.3 “… o Pai do céu perdoa o vosso pecado; e, portanto, deveríeis aprender a perdoar-vos uns aos outros.”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Leia a parábola: O Rei Compassivo - (1763.1) 159:1.4-5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4. “Aprendam a PERDOAR uns aos outros”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1104840" y="1600200"/>
            <a:ext cx="1063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incapacidade de perdoar é a medida da vossa imaturidade”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(1898.5) 174:1.5 “A vossa incapacidade ou falta de disposição de perdoar os vossos semelhantes é a medida da vossa imaturidade, do vosso insucesso em alcançar a compaixão amadurecida, a compreensão e o amor. Vós mantendes rancores e nutris ideias de vingança na proporção direta da vossa ignorância sobre a natureza interior e as verdadeiras aspirações dos vossos filhos e vossos semelhantes.”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(1762.5) 159:1.3 “Se o vosso irmão peca contra vós, ide até ele e, com tato e paciência, mostrai a ele o seu erro. E fazei tudo isso apenas entre vós e ele, a sós. Se ele vos escutar, então conquistastes o vosso irmão. Mas se o vosso irmão não vos escutar, se ele persistir no caminho do erro, ide novamente a ele, levando convosco um ou dois amigos comuns, para que possais ter duas, ou mesmo três testemunhas, para confirmar o depoimento dele e estabelecer o fato de que vós tratastes com justiça e com misericórdia ao vosso irmão que vos ofendeu.”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5. “Se queres SERVIR a mim, SERVE a meus irmãos na carne”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1104840" y="1600200"/>
            <a:ext cx="1063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serviço ao próximo é o conceito mais elevado da fraternidade dos crentes”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(1600.3) 142:4.2 E esse dever do homem expressa-se em dois grandes privilégios: a adoração sincera ao Criador infinito, o Pai do Paraíso; e o serviço de amor aos nossos semelhantes. Se tu amas o teu semelhante como amas a ti próprio, realmente sabes que és filho de Deus.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(1862.5) 170:3.8 Torna-se evidente, portanto, que a verdadeira religião interior do Reino tende a se manifestar, infalível e crescentemente, nas vias práticas do serviço ao próximo. Jesus ensinou uma religião viva que compelia os seus crentes a empenhar-se em fazer o serviço do amor.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(2017.4) 188:4.9 Jesus ensinou que o serviço ao semelhante é o conceito mais elevado da fraternidade dos crentes do espírito... A principal preocupação do crente não deveria ser o desejo egoísta da salvação pessoal, mas, sim, o impulso não-egoísta de amar ao semelhante e, consequentemente, de servir ao próximo como Jesus amou e serviu aos homens mortais.</a:t>
            </a:r>
            <a:endParaRPr/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5. “Se queres SERVIR a mim, SERVE a meus irmãos na carne”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1104840" y="1600200"/>
            <a:ext cx="1063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 compreensão, compaixão e afeição fraternal”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191:4.3 “Deveis amar todos os homens como eu vos amei; devereis servir a todos os homens como vos servi; com compreensão, compaixão e afeição fraternal.”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192:2.9 “Se quiseres servir a mim, serve aos meus irmãos na carne como eu servi a ti. E não te canses desse bem-servir, mas persevera como quem foi ordenado por Deus para esse serviço de amor."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193:2.2 “E os frutos do espírito divino, gerados nas vidas dos mortais nascidos do espírito e sabedores de Deus, são: serviço pleno de amor, devoção não-egoísta, lealdade corajosa, equidade sincera, honestidade esclarecida, esperança imorredoura, confiança segura, ministração misericordiosa, bondade infalível, tolerância plena no perdão e paz duradoura."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Leia a parábola: Os dez talentos – (1916:4) 176:3.4-6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6. “Deveis pagar o preço da DEDICAÇÃO SINCERA”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Deverá estar disposto a abandonar até mesmo a sua vida”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140:8.28 "O custo, a ser pago para permanecer na ascensão progressiva do Reino, é uma pérola de alto preço e, para possuí-la, um homem vende tudo o que tem".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171:2.2 “De agora em diante, vós que quereis seguir-me, deveis aceitar pagar o preço da dedicação sincera a fazer a vontade do meu Pai. Se quiserdes ser meus discípulos deveis estar dispostos a abandonar pai, mãe, esposa, filhos, irmãos e irmãs. Se um de vós quiser agora ser meu discípulo, deverá estar disposto a abandonar até mesmo a sua vida, exatamente como o Filho do Homem está a ponto de oferecer a sua vida para completar a missão de cumprir a vontade do Pai na Terra e na carne.”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171:2.3 “Se não estiverdes dispostos a pagar o preço integral, dificilmente podereis ser discípulos meus. Antes de continuardes, todos vós deveríeis assentar para avaliar o que pode custar ser meu discípulo. </a:t>
            </a:r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6. “Deveis pagar o preço da DEDICAÇÃO SINCERA”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Quem quiser salvar a sua vida deve perdê-la”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171:2.5 “Agora, deveis examinar a vós próprios para saber os motivos que tendes para ser meus discípulos. Se buscais honras e glórias, se estiverdes voltados para as coisas terrenas, então sois como o sal quando ele perdeu o seu sabor.”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160:5.10 "… estamos dispostos a pagar o preço dessa entrada no Reino do céu? Estamos querendo realmente nascer outra vez? E nos refazer? Estaremos dispostos a nos sujeitar a esse terrível processo de provação e destruição do ego e de reconstrução da alma? O Mestre, pois, não disse: “Quem quiser salvar a sua vida deve perdê-la. Acaso não vedes que não vim para vos trazer a paz, que vim mais vos trazer uma batalha da alma?” Em verdade, após pagarmos o preço da dedicação à vontade do Pai, experimentamos uma grande paz, desde que continuemos a seguir nesse caminho espiritual de consagrar a vida."  [RODAM DE ALEXANDRIA]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32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Ensinamentos de Jesus 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1104840" y="1600200"/>
            <a:ext cx="6017760" cy="52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4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 Exemplos de vida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 Discursos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 Sermões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lang="pt-BR" sz="28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. Parábolas</a:t>
            </a:r>
            <a:endParaRPr/>
          </a:p>
          <a:p>
            <a:pPr marL="228600" indent="-227160">
              <a:lnSpc>
                <a:spcPct val="100000"/>
              </a:lnSpc>
              <a:buClr>
                <a:srgbClr val="514843"/>
              </a:buClr>
              <a:buFont typeface="Wingdings" charset="2"/>
              <a:buChar char=""/>
            </a:pPr>
            <a:r>
              <a:rPr b="1" lang="pt-BR" sz="24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 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726080" y="1780200"/>
            <a:ext cx="6289560" cy="353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6. “Deveis pagar o preço da DEDICAÇÃO SINCERA”</a:t>
            </a:r>
            <a:endParaRPr/>
          </a:p>
        </p:txBody>
      </p:sp>
      <p:sp>
        <p:nvSpPr>
          <p:cNvPr id="132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vos envergonheis de mim e das minhas palavras”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(1760.2) 158:7.5 “Se algum homem quiser seguir-me, que esqueça de si próprio, que assuma as suas responsabilidades diariamente e me siga. Pois todo aquele que quiser salvar a sua vida egoisticamente, perde-la-á, mas todo aquele que perder a sua vida, por minha causa e por causa do evangelho, salva-la-á. De que vale a um homem ganhar o mundo inteiro e perder a sua própria alma? O que pode um homem dar em troca da vida eterna? Não vos envergonheis de mim e das minhas palavras em meio a essa geração pecadora e hipócrita, do mesmo modo que não terei vergonha de reconhecer-vos quando, em glória, eu aparecer diante do meu Pai na presença de todas as hostes celestes.”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Leia a parábola: O Mercador e a Pérola - (1694.3) 151:4.5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104840" y="76320"/>
            <a:ext cx="1070244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7. “CONQUISTAR A SI MESMO é maior que conquistar uma cidade”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automestria é indicadora do desenvolvimento espiritual do homem”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143:2.1 O Mestre foi um exemplo perfeito do autocontrole humano. Quando insultado, não insultava; quando sofria, não proferia nenhuma ameaça contra aqueles que o atormentavam; quando foi denunciado pelos seus inimigos, ele simplesmente entregou-se ao julgamento justo do Pai no céu.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143:2.2 "… eu venho com uma nova mensagem de auto-esquecimento e autocontrole. E mostro-vos o caminho da vida, como foi revelado a mim pelo Pai do céu."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143:2.3 "Em verdade, em verdade, digo-vos, que aquele que conquista o controle sobre o próprio ego é maior do que aquele que conquista uma cidade. A automestria é a medida da natureza moral do homem; é indicadora do seu desenvolvimento espiritual."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104840" y="76320"/>
            <a:ext cx="1070244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7. “CONQUISTAR A SI MESMO é maior que conquistar uma cidade”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Vos limpeis de todos os males da mente e do corpo”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143:2.5 "Quantas vezes, após haverdes feito o mal, vós pensastes em atribuir os vossos atos à influência do maligno, quando em realidade, fostes levados pelas vossas próprias tendências naturais?"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143:2.6 "Doravante não é um dever, mas é como um alto privilégio que, ao buscardes a perfeição no amor do Pai, vos limpeis de todos os males da mente e do corpo.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143:2.7 "O vosso segredo da mestria e do controle sobre o ego está ligado à vossa fé no espírito residente, que sempre trabalha por amor. Mesmo essa fé salvadora que tendes, não a tendes por vós próprios, é também uma dádiva de Deus."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8. “A PRECE é uma parte do plano divino”</a:t>
            </a:r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verdadeira oração é uma forma sincera de estender a mão na direção do céu”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144:2.2 “A prece é uma expressão inteiramente pessoal e espontânea da atitude da alma com o espírito; a prece deveria ser a comunhão da filiação e a expressão da fraternidade. A prece, quando ditada pelo espírito, conduz ao progresso espiritual cooperador. A prece ideal é uma forma de comunhão espiritual, que conduz à adoração inteligente. A verdadeira oração é uma forma sincera de estender a mão na direção do céu para alcançar os vossos ideais.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144:2.3 “A prece é o respirar da alma e deveria levar-vos à persistência na tentativa de melhor conhecerdes sobre a vontade do Pai... E, de novo, vos digo: Pedi e vos será dado; buscai e encontrareis; batei e a porta abrir-se-á para vós. Pois todos aqueles que pedem, recebem; e aquele que busca, encontra; e, para quem bate, a porta da salvação será aberta.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8. “A PRECE é uma parte do plano divino”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 prece é o recarregar das baterias espirituais da alma”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144:4.5 A prece, e a adoração associada a ela, é como a prática de um distanciamento da rotina diária da vida, do desgaste monótono da existência material.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144:4.6 Jesus empregou com consistência a influência benéfica da prece junto aos seus semelhantes. O Mestre, em geral, orava no plural, não no singular. Apenas durante a grande crise da sua vida terrena Jesus orou para si próprio.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144:4.8 Do mesmo modo que a prece assemelha-se a um recarregar das baterias espirituais da alma, a adoração pode ser comparada ao ato de sintonizar a alma para captar as emissões universais vindas do espírito infinito do Pai Universal.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9. “A salvação é obtida apenas pela FÉ simples e sincera”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Pela fé, podeis levar a sua natureza espiritual até a luz do sol da verdade”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140:10.1 A todo o tempo estava o Mestre explicando aos seus apóstolos desnorteados que a salvação que ele viera trazer ao mundo seria obtida apenas pela crença, pela fé simples e sincera.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141:7.6 Jesus colocou grande ênfase naquilo que chamava as duas verdades de primeira importância nos ensinamentos do Reino, sendo elas: alcançar a salvação pela fé, e apenas pela fé; e associá-la ao ensinamento revolucionário da realização da liberdade humana, por intermédio do reconhecimento sincero da verdade de que “vós conhecereis a verdade, e a verdade libertar-vos-á”.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156:5.1 “Conquanto o homem mortal tenha as suas raízes de origem e de ser no solo animal da natureza humana, ele pode, ainda assim, pela fé, elevar a sua natureza espiritual até a luz do sol da verdade celeste e conceber, mesmo, os frutos nobres do espírito”.</a:t>
            </a:r>
            <a:endParaRPr/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9. “A salvação é obtida apenas pela FÉ simples e sincera”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Pela fé, podeis levar a sua natureza espiritual até a luz do sol da verdade”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170:2.20 Jesus ensinou que aquele que acredita pela fé entra imediatamente no Reino. Nos seus vários discursos ensinou que duas coisas são essenciais à entrada no Reino por meio da fé: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Vir como uma criancinha, receber o dom da filiação como uma dádiva; submeter-se a fazer a vontade de Deus sem questionar e em confiança plena e genuína na sabedoria do Pai; vir ao Reino, livre de preconceitos e prejulgamentos; estar de mente aberta para aprender.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A sede de retidão, uma mudança na mente para a conquista de um motivo para ser como Deus e encontrar Deus.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10. “Ide a todo o mundo PROCLAMAR o evangelho”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Liberai os prisioneiros espirituais, confortai os oprimidos e ministrai aos aflitos”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138:6.4 A sua exortação aos apóstolos era sempre: “Ide procurar os pecadores; encontrai os afligidos e confortai os ansiosos”.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140:9.2 ... e então, chamando-os diante de si, um a um, ele encarregou-os com a missão de saírem para o mundo, como representantes dele. A responsabilidade da consagração dada pelo Mestre foi: “Ide, ao mundo inteiro, pregar as boas-novas do Reino. Liberai os prisioneiros espirituais, confortai os oprimidos e ministrai aos aflitos. De graça recebestes, e de graça deveis dar”.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140:10.1 “Pregai o arrependimento àqueles que estão em necessidade desse ensinamento, mas, àqueles que buscam já a admissão sincera ao Reino, abri as portas bem abertas e convidai-os a entrar na jubilosa comunhão dos filhos de Deus”.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10. “Ide a todo o mundo PROCLAMAR o evangelho”</a:t>
            </a:r>
            <a:endParaRPr/>
          </a:p>
        </p:txBody>
      </p:sp>
      <p:sp>
        <p:nvSpPr>
          <p:cNvPr id="148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vos esqueçais e ministrar aos doentes e fortalecer o que estão fracos”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150:4.2 "Pregai o evangelho do Reino e proclamai a verdade salvadora de que o homem é um filho de Deus... Eu vos declaro que nada daquilo que está encoberto deixará de ser revelado; nada há escondido, que não será conhecido... E vos digo, meus amigos e discípulos, não temais aqueles que podem matar o corpo e que, entretanto, não são capazes de destruir a alma; colocai a vossa confiança Nele que pode sustentar o corpo e salvar a alma."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190:3.1 [Às mulheres, Jesus disse:] “Na comunhão do Reino não haverá judeus nem gentios, nem ricos nem pobres, nem livres ou escravos, nem homem ou mulher. Vós também sois chamadas a tornar pública a boa-nova da liberdade da humanidade por meio do evangelho da filiação a Deus no Reino do céu. Ide a todo o mundo proclamar este evangelho e confirmá-lo para os crentes na fé. E, enquanto fazeis isso, não vos esqueçais de ministrar aos doentes e fortalecer os que estão fracos e cheios de temor”.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10. “Ide a todo o mundo PROCLAMAR o evangelho”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Lembrai sempre de que a vossa missão entre os homens é de proclamar o evangelho”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190:4.1 “A paz esteja convosco. Embora haja aparecido na Terra e entre os judeus, o Filho do Homem veio para ministrar a todos os homens. No Reino do meu Pai não haverá nem judeus nem gentios; vós sereis todos irmãos — os filhos de Deus. Ide, portanto, a todo o mundo, proclamar este evangelho da salvação, como vós o recebestes dos embaixadores do Reino, e eu os aceitarei em comunhão, na irmandade dos filhos, pela fé na verdade do Pai”.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193:0.4 “Eu exorto-vos a lembrar sempre de que a vossa missão, entre os homens, é de proclamar o evangelho do Reino — a realidade da paternidade de Deus e a verdade da filiação do homem. Proclamai toda a verdade das boas-novas, não uma parte apenas do evangelho da salvação... A filiação a Deus, pela fé, é ainda a verdade salvadora do evangelho do Reino. Deveis sair e pregar o amor de Deus e o serviço aos homens. O que o mundo mais necessita saber é: que os homens são filhos de Deus e que, pela fé, eles podem de fato compreender e experimentar, diariamente, essa verdade enobrecedora.”</a:t>
            </a:r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32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Os Discursos de Jesus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1104840" y="1600200"/>
            <a:ext cx="9694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130:1.1 – O discurso sobre Jonas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130:4.1 – O discurso sobre a Realidade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130:7.1 – O discurso sobre o Tempo e o Espaço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132:4.8 – O discurso perante o Juiz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133:5.1 – O discurso sobre a Ciência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133:5.1 – O discurso sobre a Alma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133:7.1 – O discurso sobre a Mente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144:2.2 – O discurso sobre a Prece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148:6.1 – O discurso sobre Jó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155:5.1 – O discurso sobre a Verdadeira Religião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162:6.1 – O discurso sobre a Água da Vida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162:7.1 – O discurso sobre a Liberdade Espiritual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175:0.1 – O último discurso no templo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178:1.1 – O discurso sobre Filiação e Cidadania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180:0.1 – O discurso de Despedida</a:t>
            </a:r>
            <a:endParaRPr/>
          </a:p>
          <a:p>
            <a:endParaRPr/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8118000" y="1774080"/>
            <a:ext cx="2908080" cy="387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11. “Ocupai-vos apenas em FAZER A VONTADE DO PAI”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Compartilhar da escolha de Deus em face de qualquer alternativa”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130:2.7 “A vontade de Deus é o caminho de Deus, é compartilhar da escolha de Deus em face de qualquer alternativa potencial. Fazer a vontade de Deus, portanto, é a experiência progressiva de tornar-se mais e mais como Deus; e Deus é a fonte e o destino de tudo o que é bom, belo e verdadeiro.”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133:0.3 "Dois grupos apenas de mortais há aos olhos de Deus: aqueles que desejam cumprir a Sua vontade e aqueles que não almejam tal coisa. E, quando o universo se volta para um mundo habitado discerne, deste mesmo modo, duas grandes classes: os que sabem de Deus e os que não sabem.”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137:1.6 "No Reino que está por vir, não vos deveis ocupar das coisas que alimentam a vossa ansiedade, mas sim e todo o tempo ocupai-vos apenas em fazer a vontade do Pai que está nos céus."</a:t>
            </a:r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11. “Ocupai-vos apenas em FAZER A VONTADE DO PAI”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“… 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inspirar os homens a buscar conhecer o Pai também fazer a Sua vontade”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140:8.32 O Mestre veio para criar, no homem, um novo espírito, uma nova vontade — para imprimir uma nova capacidade de conhecer a verdade, experimentando a compaixão e escolhendo a bondade — , a vontade para estar em harmonia com a vontade de Deus, conjugada com o impulso eterno de tornar-se perfeito, como o próprio Pai no céu é perfeito.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153:3.2 "O Pai enviou-me ao mundo para mostrar como ele deseja residir nos homens e conduzi-los; e, assim, eu tenho vivido esta vida na carne para inspirar todos os homens a buscar conhecer também a vontade do Pai celeste residente e fazer a Sua vontade."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177:5.6 "Ide, para o vosso sono, meus irmãos, e a paz esteja convosco até que nos levantemos amanhã, um dia a mais para fazer a vontade do Pai e experimentar a alegria de saber que somos filhos Seus."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104840" y="76320"/>
            <a:ext cx="1091844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12. “A PATERNIDADE de Deus e a FRATERNIDADE entre os homens</a:t>
            </a:r>
            <a:endParaRPr/>
          </a:p>
        </p:txBody>
      </p:sp>
      <p:sp>
        <p:nvSpPr>
          <p:cNvPr id="156" name="CustomShape 2"/>
          <p:cNvSpPr/>
          <p:nvPr/>
        </p:nvSpPr>
        <p:spPr>
          <a:xfrm>
            <a:off x="1104840" y="1600200"/>
            <a:ext cx="1055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“… 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para inspirar os homens a buscar conhecer o Pai também fazer a Sua vontade”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159:5.7 E, assim, a doutrina da PATERNIDADE DE DEUS torna imperativa a prática da FRATERNIDADE DOS HOMENS. A adoração de Deus e o serviço do homem tornam-se a soma e a essência da sua religião.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163:4.4 3. Proclamai uma FRATERNIDADE ESPIRITUAL dos filhos de Deus; e não um reino exterior de poder terreno e de glória material.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178:1.4 A filiação ao Reino, do ponto de vista da civilização em avanço, deveria ajudar a fazer de vós cidadãos ideais dos reinos deste mundo, pois a FRATERNIDADE e o SERVIÇO são pedras fundamentais do EVANGELHO DO REINO.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1104840" y="5862960"/>
            <a:ext cx="5732640" cy="95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Para baixar essa e outras apresentações acesse </a:t>
            </a:r>
            <a:r>
              <a:rPr lang="pt-BR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phemia"/>
                <a:ea typeface="DejaVu Sans"/>
              </a:rPr>
              <a:t>www.elub.com.br</a:t>
            </a:r>
            <a:endParaRPr/>
          </a:p>
        </p:txBody>
      </p:sp>
      <p:pic>
        <p:nvPicPr>
          <p:cNvPr id="158" name="Picture 14" descr=""/>
          <p:cNvPicPr/>
          <p:nvPr/>
        </p:nvPicPr>
        <p:blipFill>
          <a:blip r:embed="rId1"/>
          <a:stretch/>
        </p:blipFill>
        <p:spPr>
          <a:xfrm>
            <a:off x="6929280" y="520560"/>
            <a:ext cx="4661280" cy="5878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9" name="CustomShape 2"/>
          <p:cNvSpPr/>
          <p:nvPr/>
        </p:nvSpPr>
        <p:spPr>
          <a:xfrm>
            <a:off x="1104840" y="2292120"/>
            <a:ext cx="5732640" cy="22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/>
          <a:p>
            <a:pPr>
              <a:lnSpc>
                <a:spcPct val="100000"/>
              </a:lnSpc>
            </a:pPr>
            <a:r>
              <a:rPr lang="pt-BR" sz="3200" spc="-1" strike="noStrike" cap="all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OS Ensinamentos de</a:t>
            </a:r>
            <a:endParaRPr/>
          </a:p>
          <a:p>
            <a:pPr>
              <a:lnSpc>
                <a:spcPct val="100000"/>
              </a:lnSpc>
            </a:pPr>
            <a:r>
              <a:rPr lang="pt-BR" sz="4800" spc="-1" strike="noStrike" cap="all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JESUS DE NAZARÉ</a:t>
            </a:r>
            <a:endParaRPr/>
          </a:p>
        </p:txBody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32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Os Sermões de Jesus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1104840" y="1600200"/>
            <a:ext cx="9694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126:4.1 – O primeiro sermão na sinagoga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137:8.1 – O sermão sobre o Reino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140:3.1 – O sermão da Ordenação (O Sermão da Montanha)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140:4.1 – O Sal da Terra e a Luz do Mundo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140:5.1 – O Amor Paterno e o Amor Fraterno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142:5.1 – O sermão sobre a Convicção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142:6.1 – O sermão do Novo Nascimento - com Nicodemos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143:2.1 – A Mestria sobre si Mesmo 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143:7.1 – A Prece e a Adoração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145:2.1 – O sermão sobre “A Vontade do Pai”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153:2.1 – O sermão que marcou uma época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159:1.1 – O sermão sobre o Perdão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162:5.1 – O Sermão sobre a Luz do Mundo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165:2.1 – O sermão sobre o Bom Pastor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165:3.1 – O sermão sobre “Confiança e Prontidão Espiritual”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171:2.1 – Avaliando o Custo</a:t>
            </a:r>
            <a:endParaRPr/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8132760" y="1800000"/>
            <a:ext cx="2961360" cy="374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32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As Parábolas de Jesus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1104840" y="1600200"/>
            <a:ext cx="4654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151:1.1 – O semeador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151:4.1 – O joio e o trigo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151:4.2 – A semente de mostarda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151:4.3 – O fermento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151:4.4 – O tesouro escondido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151:4.5 – O mercador e a pérola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151:4.6 – A rede lançada ao mar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156:5.2 – O carpinteiro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159:1.2 – As cem ovelhas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159:1.4 – O rei compassivo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165:2.4 – O verdadeiro pastor</a:t>
            </a:r>
            <a:endParaRPr/>
          </a:p>
          <a:p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Não foi contada por Jesus:</a:t>
            </a:r>
            <a:endParaRPr/>
          </a:p>
          <a:p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169:3.1 – O rico e Lázaro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176:2.8 – Dez virgens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5364000" y="1584000"/>
            <a:ext cx="4078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165:4.2 – O homem rico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167:2.1 – A grande ceia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167:5.1 – O fariseu e o publicano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169:1.1 – O filho pródigo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169:2.1 – O administrador sagaz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171:8.1 – As minas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171:8.1 – Os dois filhos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173:4.1 – O proprietário ausente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173:5.1 – A festa de casamento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176:3.4 – Os dez talentos</a:t>
            </a:r>
            <a:endParaRPr/>
          </a:p>
          <a:p>
            <a:r>
              <a:rPr lang="pt-BR" sz="20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179:3.8 – O lava-pés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32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12 pilares dos ensinamentos de Jesus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1104840" y="1600200"/>
            <a:ext cx="10414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“Vós deveis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NASCER DO ESPÍRITO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 - 156:5.2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“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AMAI UNS AOS OUTROS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como eu vos amei” - 180:1.1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“Felizes são os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HUMILDES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 - 140:5.7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“Aprendam 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PERDOAR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uns aos outros” - 159:1.3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“Se queres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SERVIR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mim,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SERVE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 meus irmãos na carne” - 192:2.9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6. “Deveis pagar o preço da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DEDICAÇÃO SINCERA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 - 171:2.2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7. “A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CONQUISTA DE SI MESMO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é maior do que a conquista uma cidade” - 143:2.3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8. “A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PRECE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é uma parte do plano divino” - 144:4.9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9. “A salvação é obtida apenas pela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FÉ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simples e sincera” - 140:10.1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10. “Ide a todo o mundo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PROCLAMAR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 evangelho” - 190:3.1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11. “Ocupai-vos apenas em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FAZER A VONTADE DO PAI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 - 137:1.6</a:t>
            </a:r>
            <a:endParaRPr/>
          </a:p>
          <a:p>
            <a:pPr>
              <a:lnSpc>
                <a:spcPct val="115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12. “A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PATERNIDADE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de Deus e a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FRATERNIDADE</a:t>
            </a: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entre os homens - 149:2.4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1. “Vós deveis NASCER DO ESPÍRITO”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novo nascimento é o surgimento da alma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(1602.4) 142:6.5 Jesus disse: “Contudo, eu declaro-te que a menos que um homem nasça do espírito, ele não pode entrar no Reino de Deus. Aquele que nasce da carne é carne, e aquele que nasce do espírito é espírito.”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(1602.6) 142:6.7 E Nicodemos disse: “Mas como posso começar a captar esse espírito que deverá recriar-me na preparação para a minha entrada no Reino?” Jesus respondeu: “O espírito do Pai no céu já reside em ti. Se quiseres ser conduzido por esse espírito vindo do alto, tu irás, muito em breve, começar a ver com os olhos do espírito, e, então, por meio da escolha sincera, serás guiado pelo espírito, nascerás no espírito, desde que o teu propósito de viver seja o de fazer a vontade do teu Pai que está no céu. E, assim, tendo nascido no espírito e estando feliz no Reino de Deus, tu começarás a colher na tua vida diária os frutos abundantes do espírito”.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1. “Vós deveis NASCER DO ESPÍRITO”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Aquele que nasce de novo produz os frutos do Espírito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(1610.3) 143:2.8 “Se, pois, sois nascidos do espírito, então, meus filhos, estais para sempre libertados das correntes autoconscientes de uma vida de autorrenúncia e vigilância sobre os desejos da carne, e sereis transladados para o Reino rejubilante do espírito, do qual espontaneamente vós mostrareis os frutos, vindos do espírito, na vossa vida diária; e os frutos do espírito são, em essência, o tipo mais elevado de autocontrole agradável e enobrecedor; são o auge mesmo da realização terrestre para os mortais — a verdadeira mestria sobre vós próprios”.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(1738.1) 156:5.2 “Para dar os frutos do espírito, vós deveis nascer do espírito. Deveis deixar-vos ensinar pelo espírito e ser conduzidos pelo espírito, se quiserdes viver a vida plena do espírito entre os vossos semelhantes.”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Leia a parábola: A Vinha e os Ramos – (1945:4) 180:2.1-6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1104840" y="76320"/>
            <a:ext cx="9979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/>
          <a:p>
            <a:pPr>
              <a:lnSpc>
                <a:spcPct val="90000"/>
              </a:lnSpc>
            </a:pPr>
            <a:r>
              <a:rPr lang="pt-BR" sz="2600" spc="-1" strike="noStrike">
                <a:solidFill>
                  <a:srgbClr val="514843"/>
                </a:solidFill>
                <a:uFill>
                  <a:solidFill>
                    <a:srgbClr val="ffffff"/>
                  </a:solidFill>
                </a:uFill>
                <a:latin typeface="Plantagenet Cherokee"/>
                <a:ea typeface="DejaVu Sans"/>
              </a:rPr>
              <a:t>2. “AMAI UNS AOS OUTROS como eu vos amei”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1104840" y="1600200"/>
            <a:ext cx="10270440" cy="504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/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 amor paterno é maior que o amor fraterno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140:5.1 Jesus ensinou os seus seguidores a manifestar o amor paterno mais do que o amor fraterno. O amor fraterno seria amar o teu semelhante como a ti próprio, e isso seria um preenchimento adequado da “regra de ouro”. O afeto paterno, todavia, requer que tu ames os teus semelhantes mortais como Jesus te ama.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2000" spc="-1" strike="noStrike">
                <a:solidFill>
                  <a:srgbClr val="33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140:5.3 Jesus não esperou que os seus seguidores realizassem uma manifestação impossível de amor fraterno, mas ele esperou que eles se esforçassem para ser como Deus — para serem perfeitos como o Pai no céu é perfeito — , que eles pudessem começar a ver o homem como Deus vê as suas criaturas e que, portanto, pudessem começar a amar os homens como Deus os ama — demonstrando o começo de um afeto paterno.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11128</TotalTime>
  <Application>LibreOffice/5.0.0.5$Windows_x86 LibreOffice_project/1b1a90865e348b492231e1c451437d7a15bb262b</Application>
  <Paragraphs>135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2013-04-05T19:49:59Z</dcterms:created>
  <dc:creator>Admin</dc:creator>
  <dc:language>pt-BR</dc:language>
  <dcterms:modified xsi:type="dcterms:W3CDTF">2016-08-21T09:24:02Z</dcterms:modified>
  <cp:revision>68</cp:revision>
  <dc:title>JESUS DE NAZARÉ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ntentTypeId">
    <vt:lpwstr>0x0101007C1D5F340F01F94FA2FD29A5E6DC872E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IsMyDocuments">
    <vt:bool>1</vt:bool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18</vt:i4>
  </property>
  <property fmtid="{D5CDD505-2E9C-101B-9397-08002B2CF9AE}" pid="10" name="PresentationFormat">
    <vt:lpwstr>Personalizar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18</vt:i4>
  </property>
</Properties>
</file>