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17.jpeg" ContentType="image/jpeg"/>
  <Override PartName="/ppt/media/image3.png" ContentType="image/png"/>
  <Override PartName="/ppt/media/image53.jpeg" ContentType="image/jpeg"/>
  <Override PartName="/ppt/media/image1.jpeg" ContentType="image/jpeg"/>
  <Override PartName="/ppt/media/image2.png" ContentType="image/png"/>
  <Override PartName="/ppt/media/image4.jpeg" ContentType="image/jpeg"/>
  <Override PartName="/ppt/media/image5.png" ContentType="image/png"/>
  <Override PartName="/ppt/media/image34.jpeg" ContentType="image/jpeg"/>
  <Override PartName="/ppt/media/image6.png" ContentType="image/png"/>
  <Override PartName="/ppt/media/image29.gif" ContentType="image/gif"/>
  <Override PartName="/ppt/media/image9.png" ContentType="image/png"/>
  <Override PartName="/ppt/media/image7.jpeg" ContentType="image/jpeg"/>
  <Override PartName="/ppt/media/image23.jpeg" ContentType="image/jpeg"/>
  <Override PartName="/ppt/media/image8.png" ContentType="image/png"/>
  <Override PartName="/ppt/media/image10.jpeg" ContentType="image/jpeg"/>
  <Override PartName="/ppt/media/image11.png" ContentType="image/png"/>
  <Override PartName="/ppt/media/image18.jpeg" ContentType="image/jpeg"/>
  <Override PartName="/ppt/media/image12.png" ContentType="image/png"/>
  <Override PartName="/ppt/media/image13.jpeg" ContentType="image/jpeg"/>
  <Override PartName="/ppt/media/image14.jpeg" ContentType="image/jpeg"/>
  <Override PartName="/ppt/media/image15.jpeg" ContentType="image/jpeg"/>
  <Override PartName="/ppt/media/image16.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4.jpeg" ContentType="image/jpeg"/>
  <Override PartName="/ppt/media/image36.jpeg" ContentType="image/jpeg"/>
  <Override PartName="/ppt/media/image25.png" ContentType="image/png"/>
  <Override PartName="/ppt/media/image26.jpeg" ContentType="image/jpeg"/>
  <Override PartName="/ppt/media/image27.jpeg" ContentType="image/jpeg"/>
  <Override PartName="/ppt/media/image28.jpeg" ContentType="image/jpeg"/>
  <Override PartName="/ppt/media/image41.jpeg" ContentType="image/jpeg"/>
  <Override PartName="/ppt/media/image30.png" ContentType="image/png"/>
  <Override PartName="/ppt/media/image31.jpeg" ContentType="image/jpeg"/>
  <Override PartName="/ppt/media/image32.jpeg" ContentType="image/jpeg"/>
  <Override PartName="/ppt/media/image48.jpeg" ContentType="image/jpeg"/>
  <Override PartName="/ppt/media/image33.png" ContentType="image/png"/>
  <Override PartName="/ppt/media/image35.jpeg" ContentType="image/jpeg"/>
  <Override PartName="/ppt/media/image47.wmf" ContentType="image/x-wmf"/>
  <Override PartName="/ppt/media/image37.jpeg" ContentType="image/jpeg"/>
  <Override PartName="/ppt/media/image38.jpeg" ContentType="image/jpeg"/>
  <Override PartName="/ppt/media/image55.png" ContentType="image/png"/>
  <Override PartName="/ppt/media/image39.jpeg" ContentType="image/jpeg"/>
  <Override PartName="/ppt/media/image40.jpeg" ContentType="image/jpeg"/>
  <Override PartName="/ppt/media/image42.jpeg" ContentType="image/jpeg"/>
  <Override PartName="/ppt/media/image43.jpeg" ContentType="image/jpeg"/>
  <Override PartName="/ppt/media/image44.jpeg" ContentType="image/jpeg"/>
  <Override PartName="/ppt/media/image45.jpeg" ContentType="image/jpeg"/>
  <Override PartName="/ppt/media/image46.jpeg" ContentType="image/jpeg"/>
  <Override PartName="/ppt/media/image49.jpeg" ContentType="image/jpeg"/>
  <Override PartName="/ppt/media/image50.jpeg" ContentType="image/jpeg"/>
  <Override PartName="/ppt/media/image51.png" ContentType="image/png"/>
  <Override PartName="/ppt/media/image52.jpeg" ContentType="image/jpeg"/>
  <Override PartName="/ppt/media/image54.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PlaceHolder 1"/>
          <p:cNvSpPr>
            <a:spLocks noGrp="1"/>
          </p:cNvSpPr>
          <p:nvPr>
            <p:ph type="body"/>
          </p:nvPr>
        </p:nvSpPr>
        <p:spPr>
          <a:xfrm>
            <a:off x="756000" y="5078520"/>
            <a:ext cx="6047640" cy="4811040"/>
          </a:xfrm>
          <a:prstGeom prst="rect">
            <a:avLst/>
          </a:prstGeom>
        </p:spPr>
        <p:txBody>
          <a:bodyPr lIns="0" rIns="0" tIns="0" bIns="0"/>
          <a:p>
            <a:r>
              <a:rPr lang="pt-BR" sz="2000" spc="-1">
                <a:latin typeface="Arial"/>
              </a:rPr>
              <a:t>Clique para editar o formato de notas</a:t>
            </a:r>
            <a:endParaRPr/>
          </a:p>
        </p:txBody>
      </p:sp>
      <p:sp>
        <p:nvSpPr>
          <p:cNvPr id="145" name="PlaceHolder 2"/>
          <p:cNvSpPr>
            <a:spLocks noGrp="1"/>
          </p:cNvSpPr>
          <p:nvPr>
            <p:ph type="hdr"/>
          </p:nvPr>
        </p:nvSpPr>
        <p:spPr>
          <a:xfrm>
            <a:off x="0" y="0"/>
            <a:ext cx="3280680" cy="534240"/>
          </a:xfrm>
          <a:prstGeom prst="rect">
            <a:avLst/>
          </a:prstGeom>
        </p:spPr>
        <p:txBody>
          <a:bodyPr lIns="0" rIns="0" tIns="0" bIns="0"/>
          <a:p>
            <a:r>
              <a:rPr lang="pt-BR" sz="1400" spc="-1">
                <a:latin typeface="Times New Roman"/>
              </a:rPr>
              <a:t>&lt;cabeçalho&gt;</a:t>
            </a:r>
            <a:endParaRPr/>
          </a:p>
        </p:txBody>
      </p:sp>
      <p:sp>
        <p:nvSpPr>
          <p:cNvPr id="146" name="PlaceHolder 3"/>
          <p:cNvSpPr>
            <a:spLocks noGrp="1"/>
          </p:cNvSpPr>
          <p:nvPr>
            <p:ph type="dt"/>
          </p:nvPr>
        </p:nvSpPr>
        <p:spPr>
          <a:xfrm>
            <a:off x="4278960" y="0"/>
            <a:ext cx="3280680" cy="534240"/>
          </a:xfrm>
          <a:prstGeom prst="rect">
            <a:avLst/>
          </a:prstGeom>
        </p:spPr>
        <p:txBody>
          <a:bodyPr lIns="0" rIns="0" tIns="0" bIns="0"/>
          <a:p>
            <a:pPr algn="r"/>
            <a:r>
              <a:rPr lang="pt-BR" sz="1400" spc="-1">
                <a:latin typeface="Times New Roman"/>
              </a:rPr>
              <a:t>&lt;data/hora&gt;</a:t>
            </a:r>
            <a:endParaRPr/>
          </a:p>
        </p:txBody>
      </p:sp>
      <p:sp>
        <p:nvSpPr>
          <p:cNvPr id="147" name="PlaceHolder 4"/>
          <p:cNvSpPr>
            <a:spLocks noGrp="1"/>
          </p:cNvSpPr>
          <p:nvPr>
            <p:ph type="ftr"/>
          </p:nvPr>
        </p:nvSpPr>
        <p:spPr>
          <a:xfrm>
            <a:off x="0" y="10157400"/>
            <a:ext cx="3280680" cy="534240"/>
          </a:xfrm>
          <a:prstGeom prst="rect">
            <a:avLst/>
          </a:prstGeom>
        </p:spPr>
        <p:txBody>
          <a:bodyPr lIns="0" rIns="0" tIns="0" bIns="0" anchor="b"/>
          <a:p>
            <a:r>
              <a:rPr lang="pt-BR" sz="1400" spc="-1">
                <a:latin typeface="Times New Roman"/>
              </a:rPr>
              <a:t>&lt;rodapé&gt;</a:t>
            </a:r>
            <a:endParaRPr/>
          </a:p>
        </p:txBody>
      </p:sp>
      <p:sp>
        <p:nvSpPr>
          <p:cNvPr id="148" name="PlaceHolder 5"/>
          <p:cNvSpPr>
            <a:spLocks noGrp="1"/>
          </p:cNvSpPr>
          <p:nvPr>
            <p:ph type="sldNum"/>
          </p:nvPr>
        </p:nvSpPr>
        <p:spPr>
          <a:xfrm>
            <a:off x="4278960" y="10157400"/>
            <a:ext cx="3280680" cy="534240"/>
          </a:xfrm>
          <a:prstGeom prst="rect">
            <a:avLst/>
          </a:prstGeom>
        </p:spPr>
        <p:txBody>
          <a:bodyPr lIns="0" rIns="0" tIns="0" bIns="0" anchor="b"/>
          <a:p>
            <a:pPr algn="r"/>
            <a:fld id="{1C4DFC12-C4B2-472A-8102-A88ABA76E327}" type="slidenum">
              <a:rPr lang="pt-BR" sz="1400" spc="-1">
                <a:latin typeface="Times New Roman"/>
              </a:rPr>
              <a:t>&lt;número&gt;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5" name="PlaceHolder 1"/>
          <p:cNvSpPr>
            <a:spLocks noGrp="1"/>
          </p:cNvSpPr>
          <p:nvPr>
            <p:ph type="body"/>
          </p:nvPr>
        </p:nvSpPr>
        <p:spPr>
          <a:xfrm>
            <a:off x="685800" y="4343400"/>
            <a:ext cx="5485320" cy="4113720"/>
          </a:xfrm>
          <a:prstGeom prst="rect">
            <a:avLst/>
          </a:prstGeom>
        </p:spPr>
        <p:txBody>
          <a:bodyPr lIns="0" rIns="0" tIns="0" bIns="0"/>
          <a:p>
            <a:endParaRPr/>
          </a:p>
        </p:txBody>
      </p:sp>
      <p:sp>
        <p:nvSpPr>
          <p:cNvPr id="396" name="CustomShape 2"/>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A816F191-3601-4DC5-95C0-F4D47956552F}" type="slidenum">
              <a:rPr lang="pt-BR" sz="1200" spc="-1" strike="noStrike">
                <a:solidFill>
                  <a:srgbClr val="000000"/>
                </a:solidFill>
                <a:uFill>
                  <a:solidFill>
                    <a:srgbClr val="ffffff"/>
                  </a:solidFill>
                </a:uFill>
                <a:latin typeface="+mn-lt"/>
                <a:ea typeface="+mn-ea"/>
              </a:rPr>
              <a:t>&lt;número&gt;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4" name="" descr=""/>
          <p:cNvPicPr/>
          <p:nvPr/>
        </p:nvPicPr>
        <p:blipFill>
          <a:blip r:embed="rId2"/>
          <a:stretch/>
        </p:blipFill>
        <p:spPr>
          <a:xfrm>
            <a:off x="2079000" y="1604520"/>
            <a:ext cx="4984920" cy="3977280"/>
          </a:xfrm>
          <a:prstGeom prst="rect">
            <a:avLst/>
          </a:prstGeom>
          <a:ln>
            <a:noFill/>
          </a:ln>
        </p:spPr>
      </p:pic>
      <p:pic>
        <p:nvPicPr>
          <p:cNvPr id="35"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9"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44"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49"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0"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4"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8"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1"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5"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66"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69"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0" name="" descr=""/>
          <p:cNvPicPr/>
          <p:nvPr/>
        </p:nvPicPr>
        <p:blipFill>
          <a:blip r:embed="rId2"/>
          <a:stretch/>
        </p:blipFill>
        <p:spPr>
          <a:xfrm>
            <a:off x="2079000" y="1604520"/>
            <a:ext cx="4984920" cy="3977280"/>
          </a:xfrm>
          <a:prstGeom prst="rect">
            <a:avLst/>
          </a:prstGeom>
          <a:ln>
            <a:noFill/>
          </a:ln>
        </p:spPr>
      </p:pic>
      <p:pic>
        <p:nvPicPr>
          <p:cNvPr id="71"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5"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8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8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9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0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0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0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06" name="" descr=""/>
          <p:cNvPicPr/>
          <p:nvPr/>
        </p:nvPicPr>
        <p:blipFill>
          <a:blip r:embed="rId2"/>
          <a:stretch/>
        </p:blipFill>
        <p:spPr>
          <a:xfrm>
            <a:off x="2079000" y="1604520"/>
            <a:ext cx="4984920" cy="3977280"/>
          </a:xfrm>
          <a:prstGeom prst="rect">
            <a:avLst/>
          </a:prstGeom>
          <a:ln>
            <a:noFill/>
          </a:ln>
        </p:spPr>
      </p:pic>
      <p:pic>
        <p:nvPicPr>
          <p:cNvPr id="107" name="" descr=""/>
          <p:cNvPicPr/>
          <p:nvPr/>
        </p:nvPicPr>
        <p:blipFill>
          <a:blip r:embed="rId3"/>
          <a:stretch/>
        </p:blipFill>
        <p:spPr>
          <a:xfrm>
            <a:off x="20790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11"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13"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15"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16"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21"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22"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4"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25"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26"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2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30"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32"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33"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3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37"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38"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40"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41"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42" name="" descr=""/>
          <p:cNvPicPr/>
          <p:nvPr/>
        </p:nvPicPr>
        <p:blipFill>
          <a:blip r:embed="rId2"/>
          <a:stretch/>
        </p:blipFill>
        <p:spPr>
          <a:xfrm>
            <a:off x="2079000" y="1604520"/>
            <a:ext cx="4984920" cy="3977280"/>
          </a:xfrm>
          <a:prstGeom prst="rect">
            <a:avLst/>
          </a:prstGeom>
          <a:ln>
            <a:noFill/>
          </a:ln>
        </p:spPr>
      </p:pic>
      <p:pic>
        <p:nvPicPr>
          <p:cNvPr id="143" name="" descr=""/>
          <p:cNvPicPr/>
          <p:nvPr/>
        </p:nvPicPr>
        <p:blipFill>
          <a:blip r:embed="rId3"/>
          <a:stretch/>
        </p:blipFill>
        <p:spPr>
          <a:xfrm>
            <a:off x="2079000" y="1604520"/>
            <a:ext cx="4984920" cy="397728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lang="pt-BR" sz="4400" spc="-1">
                <a:latin typeface="Arial"/>
              </a:rPr>
              <a:t>Clique para editar o formato do texto do título</a:t>
            </a:r>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pt-BR" sz="3200" spc="-1">
                <a:latin typeface="Arial"/>
              </a:rPr>
              <a:t>Clique para editar o formato do texto da estrutura de tópicos</a:t>
            </a:r>
            <a:endParaRPr/>
          </a:p>
          <a:p>
            <a:pPr lvl="1" marL="864000" indent="-324000">
              <a:buClr>
                <a:srgbClr val="ffffff"/>
              </a:buClr>
              <a:buSzPct val="75000"/>
              <a:buFont typeface="StarSymbol"/>
              <a:buChar char=""/>
            </a:pPr>
            <a:r>
              <a:rPr lang="pt-BR" sz="2800" spc="-1">
                <a:latin typeface="Arial"/>
              </a:rPr>
              <a:t>2.º nível da estrutura de tópicos</a:t>
            </a:r>
            <a:endParaRPr/>
          </a:p>
          <a:p>
            <a:pPr lvl="2" marL="1296000" indent="-288000">
              <a:buClr>
                <a:srgbClr val="ffffff"/>
              </a:buClr>
              <a:buSzPct val="45000"/>
              <a:buFont typeface="StarSymbol"/>
              <a:buChar char=""/>
            </a:pPr>
            <a:r>
              <a:rPr lang="pt-BR" sz="2400" spc="-1">
                <a:latin typeface="Arial"/>
              </a:rPr>
              <a:t>3.º nível da estrutura de tópicos</a:t>
            </a:r>
            <a:endParaRPr/>
          </a:p>
          <a:p>
            <a:pPr lvl="3" marL="1728000" indent="-216000">
              <a:buClr>
                <a:srgbClr val="ffffff"/>
              </a:buClr>
              <a:buSzPct val="75000"/>
              <a:buFont typeface="StarSymbol"/>
              <a:buChar char=""/>
            </a:pPr>
            <a:r>
              <a:rPr lang="pt-BR" sz="2000" spc="-1">
                <a:latin typeface="Arial"/>
              </a:rPr>
              <a:t>4.º nível da estrutura de tópicos</a:t>
            </a:r>
            <a:endParaRPr/>
          </a:p>
          <a:p>
            <a:pPr lvl="4" marL="2160000" indent="-216000">
              <a:buClr>
                <a:srgbClr val="ffffff"/>
              </a:buClr>
              <a:buSzPct val="45000"/>
              <a:buFont typeface="StarSymbol"/>
              <a:buChar char=""/>
            </a:pPr>
            <a:r>
              <a:rPr lang="pt-BR" sz="2000" spc="-1">
                <a:latin typeface="Arial"/>
              </a:rPr>
              <a:t>5.º nível da estrutura de tópicos</a:t>
            </a:r>
            <a:endParaRPr/>
          </a:p>
          <a:p>
            <a:pPr lvl="5" marL="2592000" indent="-216000">
              <a:buClr>
                <a:srgbClr val="ffffff"/>
              </a:buClr>
              <a:buSzPct val="45000"/>
              <a:buFont typeface="StarSymbol"/>
              <a:buChar char=""/>
            </a:pPr>
            <a:r>
              <a:rPr lang="pt-BR" sz="2000" spc="-1">
                <a:latin typeface="Arial"/>
              </a:rPr>
              <a:t>6.º nível da estrutura de tópicos</a:t>
            </a:r>
            <a:endParaRPr/>
          </a:p>
          <a:p>
            <a:pPr lvl="6" marL="3024000" indent="-216000">
              <a:buClr>
                <a:srgbClr val="ffffff"/>
              </a:buClr>
              <a:buSzPct val="45000"/>
              <a:buFont typeface="StarSymbol"/>
              <a:buChar char=""/>
            </a:pPr>
            <a:r>
              <a:rPr lang="pt-BR" sz="2000" spc="-1">
                <a:latin typeface="Arial"/>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pPr algn="ctr"/>
            <a:r>
              <a:rPr lang="pt-BR" sz="4400" spc="-1">
                <a:latin typeface="Arial"/>
              </a:rPr>
              <a:t>Clique para editar o formato do texto do título</a:t>
            </a:r>
            <a:endParaRPr/>
          </a:p>
        </p:txBody>
      </p:sp>
      <p:sp>
        <p:nvSpPr>
          <p:cNvPr id="37"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pt-BR" sz="3200" spc="-1">
                <a:latin typeface="Arial"/>
              </a:rPr>
              <a:t>Clique para editar o formato do texto da estrutura de tópicos</a:t>
            </a:r>
            <a:endParaRPr/>
          </a:p>
          <a:p>
            <a:pPr lvl="1" marL="864000" indent="-324000">
              <a:buClr>
                <a:srgbClr val="ffffff"/>
              </a:buClr>
              <a:buSzPct val="75000"/>
              <a:buFont typeface="StarSymbol"/>
              <a:buChar char=""/>
            </a:pPr>
            <a:r>
              <a:rPr lang="pt-BR" sz="2800" spc="-1">
                <a:latin typeface="Arial"/>
              </a:rPr>
              <a:t>2.º nível da estrutura de tópicos</a:t>
            </a:r>
            <a:endParaRPr/>
          </a:p>
          <a:p>
            <a:pPr lvl="2" marL="1296000" indent="-288000">
              <a:buClr>
                <a:srgbClr val="ffffff"/>
              </a:buClr>
              <a:buSzPct val="45000"/>
              <a:buFont typeface="StarSymbol"/>
              <a:buChar char=""/>
            </a:pPr>
            <a:r>
              <a:rPr lang="pt-BR" sz="2400" spc="-1">
                <a:latin typeface="Arial"/>
              </a:rPr>
              <a:t>3.º nível da estrutura de tópicos</a:t>
            </a:r>
            <a:endParaRPr/>
          </a:p>
          <a:p>
            <a:pPr lvl="3" marL="1728000" indent="-216000">
              <a:buClr>
                <a:srgbClr val="ffffff"/>
              </a:buClr>
              <a:buSzPct val="75000"/>
              <a:buFont typeface="StarSymbol"/>
              <a:buChar char=""/>
            </a:pPr>
            <a:r>
              <a:rPr lang="pt-BR" sz="2000" spc="-1">
                <a:latin typeface="Arial"/>
              </a:rPr>
              <a:t>4.º nível da estrutura de tópicos</a:t>
            </a:r>
            <a:endParaRPr/>
          </a:p>
          <a:p>
            <a:pPr lvl="4" marL="2160000" indent="-216000">
              <a:buClr>
                <a:srgbClr val="ffffff"/>
              </a:buClr>
              <a:buSzPct val="45000"/>
              <a:buFont typeface="StarSymbol"/>
              <a:buChar char=""/>
            </a:pPr>
            <a:r>
              <a:rPr lang="pt-BR" sz="2000" spc="-1">
                <a:latin typeface="Arial"/>
              </a:rPr>
              <a:t>5.º nível da estrutura de tópicos</a:t>
            </a:r>
            <a:endParaRPr/>
          </a:p>
          <a:p>
            <a:pPr lvl="5" marL="2592000" indent="-216000">
              <a:buClr>
                <a:srgbClr val="ffffff"/>
              </a:buClr>
              <a:buSzPct val="45000"/>
              <a:buFont typeface="StarSymbol"/>
              <a:buChar char=""/>
            </a:pPr>
            <a:r>
              <a:rPr lang="pt-BR" sz="2000" spc="-1">
                <a:latin typeface="Arial"/>
              </a:rPr>
              <a:t>6.º nível da estrutura de tópicos</a:t>
            </a:r>
            <a:endParaRPr/>
          </a:p>
          <a:p>
            <a:pPr lvl="6" marL="3024000" indent="-216000">
              <a:buClr>
                <a:srgbClr val="ffffff"/>
              </a:buClr>
              <a:buSzPct val="45000"/>
              <a:buFont typeface="StarSymbol"/>
              <a:buChar char=""/>
            </a:pPr>
            <a:r>
              <a:rPr lang="pt-BR" sz="2000" spc="-1">
                <a:latin typeface="Arial"/>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pPr algn="ctr"/>
            <a:r>
              <a:rPr lang="pt-BR" sz="4400" spc="-1">
                <a:latin typeface="Arial"/>
              </a:rPr>
              <a:t>Clique para editar o formato do texto do título</a:t>
            </a:r>
            <a:endParaRPr/>
          </a:p>
        </p:txBody>
      </p:sp>
      <p:sp>
        <p:nvSpPr>
          <p:cNvPr id="73"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pt-BR" sz="3200" spc="-1">
                <a:latin typeface="Arial"/>
              </a:rPr>
              <a:t>Clique para editar o formato do texto da estrutura de tópicos</a:t>
            </a:r>
            <a:endParaRPr/>
          </a:p>
          <a:p>
            <a:pPr lvl="1" marL="864000" indent="-324000">
              <a:buClr>
                <a:srgbClr val="ffffff"/>
              </a:buClr>
              <a:buSzPct val="75000"/>
              <a:buFont typeface="StarSymbol"/>
              <a:buChar char=""/>
            </a:pPr>
            <a:r>
              <a:rPr lang="pt-BR" sz="2800" spc="-1">
                <a:latin typeface="Arial"/>
              </a:rPr>
              <a:t>2.º nível da estrutura de tópicos</a:t>
            </a:r>
            <a:endParaRPr/>
          </a:p>
          <a:p>
            <a:pPr lvl="2" marL="1296000" indent="-288000">
              <a:buClr>
                <a:srgbClr val="ffffff"/>
              </a:buClr>
              <a:buSzPct val="45000"/>
              <a:buFont typeface="StarSymbol"/>
              <a:buChar char=""/>
            </a:pPr>
            <a:r>
              <a:rPr lang="pt-BR" sz="2400" spc="-1">
                <a:latin typeface="Arial"/>
              </a:rPr>
              <a:t>3.º nível da estrutura de tópicos</a:t>
            </a:r>
            <a:endParaRPr/>
          </a:p>
          <a:p>
            <a:pPr lvl="3" marL="1728000" indent="-216000">
              <a:buClr>
                <a:srgbClr val="ffffff"/>
              </a:buClr>
              <a:buSzPct val="75000"/>
              <a:buFont typeface="StarSymbol"/>
              <a:buChar char=""/>
            </a:pPr>
            <a:r>
              <a:rPr lang="pt-BR" sz="2000" spc="-1">
                <a:latin typeface="Arial"/>
              </a:rPr>
              <a:t>4.º nível da estrutura de tópicos</a:t>
            </a:r>
            <a:endParaRPr/>
          </a:p>
          <a:p>
            <a:pPr lvl="4" marL="2160000" indent="-216000">
              <a:buClr>
                <a:srgbClr val="ffffff"/>
              </a:buClr>
              <a:buSzPct val="45000"/>
              <a:buFont typeface="StarSymbol"/>
              <a:buChar char=""/>
            </a:pPr>
            <a:r>
              <a:rPr lang="pt-BR" sz="2000" spc="-1">
                <a:latin typeface="Arial"/>
              </a:rPr>
              <a:t>5.º nível da estrutura de tópicos</a:t>
            </a:r>
            <a:endParaRPr/>
          </a:p>
          <a:p>
            <a:pPr lvl="5" marL="2592000" indent="-216000">
              <a:buClr>
                <a:srgbClr val="ffffff"/>
              </a:buClr>
              <a:buSzPct val="45000"/>
              <a:buFont typeface="StarSymbol"/>
              <a:buChar char=""/>
            </a:pPr>
            <a:r>
              <a:rPr lang="pt-BR" sz="2000" spc="-1">
                <a:latin typeface="Arial"/>
              </a:rPr>
              <a:t>6.º nível da estrutura de tópicos</a:t>
            </a:r>
            <a:endParaRPr/>
          </a:p>
          <a:p>
            <a:pPr lvl="6" marL="3024000" indent="-216000">
              <a:buClr>
                <a:srgbClr val="ffffff"/>
              </a:buClr>
              <a:buSzPct val="45000"/>
              <a:buFont typeface="StarSymbol"/>
              <a:buChar char=""/>
            </a:pPr>
            <a:r>
              <a:rPr lang="pt-BR" sz="2000" spc="-1">
                <a:latin typeface="Arial"/>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4800"/>
          </a:xfrm>
          <a:prstGeom prst="rect">
            <a:avLst/>
          </a:prstGeom>
        </p:spPr>
        <p:txBody>
          <a:bodyPr lIns="0" rIns="0" tIns="0" bIns="0" anchor="ctr"/>
          <a:p>
            <a:pPr algn="ctr"/>
            <a:r>
              <a:rPr lang="pt-BR" sz="4400" spc="-1">
                <a:latin typeface="Arial"/>
              </a:rPr>
              <a:t>Clique para editar o formato do texto do título</a:t>
            </a:r>
            <a:endParaRPr/>
          </a:p>
        </p:txBody>
      </p:sp>
      <p:sp>
        <p:nvSpPr>
          <p:cNvPr id="109"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ffffff"/>
              </a:buClr>
              <a:buSzPct val="45000"/>
              <a:buFont typeface="StarSymbol"/>
              <a:buChar char=""/>
            </a:pPr>
            <a:r>
              <a:rPr lang="pt-BR" sz="3200" spc="-1">
                <a:latin typeface="Arial"/>
              </a:rPr>
              <a:t>Clique para editar o formato do texto da estrutura de tópicos</a:t>
            </a:r>
            <a:endParaRPr/>
          </a:p>
          <a:p>
            <a:pPr lvl="1" marL="864000" indent="-324000">
              <a:buClr>
                <a:srgbClr val="ffffff"/>
              </a:buClr>
              <a:buSzPct val="75000"/>
              <a:buFont typeface="StarSymbol"/>
              <a:buChar char=""/>
            </a:pPr>
            <a:r>
              <a:rPr lang="pt-BR" sz="2800" spc="-1">
                <a:latin typeface="Arial"/>
              </a:rPr>
              <a:t>2.º nível da estrutura de tópicos</a:t>
            </a:r>
            <a:endParaRPr/>
          </a:p>
          <a:p>
            <a:pPr lvl="2" marL="1296000" indent="-288000">
              <a:buClr>
                <a:srgbClr val="ffffff"/>
              </a:buClr>
              <a:buSzPct val="45000"/>
              <a:buFont typeface="StarSymbol"/>
              <a:buChar char=""/>
            </a:pPr>
            <a:r>
              <a:rPr lang="pt-BR" sz="2400" spc="-1">
                <a:latin typeface="Arial"/>
              </a:rPr>
              <a:t>3.º nível da estrutura de tópicos</a:t>
            </a:r>
            <a:endParaRPr/>
          </a:p>
          <a:p>
            <a:pPr lvl="3" marL="1728000" indent="-216000">
              <a:buClr>
                <a:srgbClr val="ffffff"/>
              </a:buClr>
              <a:buSzPct val="75000"/>
              <a:buFont typeface="StarSymbol"/>
              <a:buChar char=""/>
            </a:pPr>
            <a:r>
              <a:rPr lang="pt-BR" sz="2000" spc="-1">
                <a:latin typeface="Arial"/>
              </a:rPr>
              <a:t>4.º nível da estrutura de tópicos</a:t>
            </a:r>
            <a:endParaRPr/>
          </a:p>
          <a:p>
            <a:pPr lvl="4" marL="2160000" indent="-216000">
              <a:buClr>
                <a:srgbClr val="ffffff"/>
              </a:buClr>
              <a:buSzPct val="45000"/>
              <a:buFont typeface="StarSymbol"/>
              <a:buChar char=""/>
            </a:pPr>
            <a:r>
              <a:rPr lang="pt-BR" sz="2000" spc="-1">
                <a:latin typeface="Arial"/>
              </a:rPr>
              <a:t>5.º nível da estrutura de tópicos</a:t>
            </a:r>
            <a:endParaRPr/>
          </a:p>
          <a:p>
            <a:pPr lvl="5" marL="2592000" indent="-216000">
              <a:buClr>
                <a:srgbClr val="ffffff"/>
              </a:buClr>
              <a:buSzPct val="45000"/>
              <a:buFont typeface="StarSymbol"/>
              <a:buChar char=""/>
            </a:pPr>
            <a:r>
              <a:rPr lang="pt-BR" sz="2000" spc="-1">
                <a:latin typeface="Arial"/>
              </a:rPr>
              <a:t>6.º nível da estrutura de tópicos</a:t>
            </a:r>
            <a:endParaRPr/>
          </a:p>
          <a:p>
            <a:pPr lvl="6" marL="3024000" indent="-216000">
              <a:buClr>
                <a:srgbClr val="ffffff"/>
              </a:buClr>
              <a:buSzPct val="45000"/>
              <a:buFont typeface="StarSymbol"/>
              <a:buChar char=""/>
            </a:pPr>
            <a:r>
              <a:rPr lang="pt-BR" sz="2000" spc="-1">
                <a:latin typeface="Arial"/>
              </a:rPr>
              <a:t>7.º nível da estrutura de tópicos</a:t>
            </a:r>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29.gif"/><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png"/><Relationship Id="rId3"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jpeg"/><Relationship Id="rId3"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image" Target="../media/image47.wmf"/><Relationship Id="rId2"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8.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1.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8.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3.xml"/>
</Relationships>
</file>

<file path=ppt/slides/_rels/slide89.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1.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37.xml"/>
</Relationships>
</file>

<file path=ppt/slides/_rels/slide93.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9" name="CustomShape 1"/>
          <p:cNvSpPr/>
          <p:nvPr/>
        </p:nvSpPr>
        <p:spPr>
          <a:xfrm>
            <a:off x="1371600" y="3284640"/>
            <a:ext cx="7015680" cy="2483280"/>
          </a:xfrm>
          <a:prstGeom prst="rect">
            <a:avLst/>
          </a:prstGeom>
          <a:noFill/>
          <a:ln>
            <a:noFill/>
          </a:ln>
        </p:spPr>
        <p:style>
          <a:lnRef idx="0"/>
          <a:fillRef idx="0"/>
          <a:effectRef idx="0"/>
          <a:fontRef idx="minor"/>
        </p:style>
        <p:txBody>
          <a:bodyPr lIns="90000" rIns="90000" tIns="45000" bIns="45000" anchor="ctr"/>
          <a:p>
            <a:endParaRPr/>
          </a:p>
          <a:p>
            <a:endParaRPr/>
          </a:p>
          <a:p>
            <a:pPr algn="r">
              <a:lnSpc>
                <a:spcPct val="100000"/>
              </a:lnSpc>
            </a:pPr>
            <a:endParaRPr/>
          </a:p>
        </p:txBody>
      </p:sp>
      <p:pic>
        <p:nvPicPr>
          <p:cNvPr id="150" name="Imagem 4" descr=""/>
          <p:cNvPicPr/>
          <p:nvPr/>
        </p:nvPicPr>
        <p:blipFill>
          <a:blip r:embed="rId1"/>
          <a:stretch/>
        </p:blipFill>
        <p:spPr>
          <a:xfrm>
            <a:off x="0" y="0"/>
            <a:ext cx="9142920" cy="6856920"/>
          </a:xfrm>
          <a:prstGeom prst="rect">
            <a:avLst/>
          </a:prstGeom>
          <a:ln>
            <a:noFill/>
          </a:ln>
        </p:spPr>
      </p:pic>
      <p:sp>
        <p:nvSpPr>
          <p:cNvPr id="151"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3429A58-CC2E-4A20-A6A3-9DB9C7109D10}"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0" name="CustomShape 1"/>
          <p:cNvSpPr/>
          <p:nvPr/>
        </p:nvSpPr>
        <p:spPr>
          <a:xfrm>
            <a:off x="457200" y="274680"/>
            <a:ext cx="8228520" cy="1281240"/>
          </a:xfrm>
          <a:prstGeom prst="rect">
            <a:avLst/>
          </a:prstGeom>
          <a:noFill/>
          <a:ln>
            <a:noFill/>
          </a:ln>
        </p:spPr>
        <p:style>
          <a:lnRef idx="0"/>
          <a:fillRef idx="0"/>
          <a:effectRef idx="0"/>
          <a:fontRef idx="minor"/>
        </p:style>
        <p:txBody>
          <a:bodyPr lIns="90000" rIns="90000" tIns="45000" bIns="45000" anchor="ctr"/>
          <a:p>
            <a:r>
              <a:rPr b="1" lang="pt-BR" sz="2800" spc="-1" strike="noStrike">
                <a:solidFill>
                  <a:srgbClr val="000000"/>
                </a:solidFill>
                <a:uFill>
                  <a:solidFill>
                    <a:srgbClr val="ffffff"/>
                  </a:solidFill>
                </a:uFill>
                <a:latin typeface="Calibri"/>
                <a:ea typeface="DejaVu Sans"/>
              </a:rPr>
              <a:t>Cientistas da Nasa recalculam idade de estrela mais velha já descoberta</a:t>
            </a:r>
            <a:endParaRPr/>
          </a:p>
          <a:p>
            <a:r>
              <a:rPr b="1" lang="pt-BR" sz="1800" spc="-1" strike="noStrike">
                <a:solidFill>
                  <a:srgbClr val="000000"/>
                </a:solidFill>
                <a:uFill>
                  <a:solidFill>
                    <a:srgbClr val="ffffff"/>
                  </a:solidFill>
                </a:uFill>
                <a:latin typeface="Calibri"/>
                <a:ea typeface="DejaVu Sans"/>
              </a:rPr>
              <a:t>G1 Ciência e Saúde  10 MAR 2013</a:t>
            </a:r>
            <a:endParaRPr/>
          </a:p>
          <a:p>
            <a:pPr algn="ctr">
              <a:lnSpc>
                <a:spcPct val="100000"/>
              </a:lnSpc>
            </a:pPr>
            <a:endParaRPr/>
          </a:p>
        </p:txBody>
      </p:sp>
      <p:sp>
        <p:nvSpPr>
          <p:cNvPr id="171" name="CustomShape 2"/>
          <p:cNvSpPr/>
          <p:nvPr/>
        </p:nvSpPr>
        <p:spPr>
          <a:xfrm>
            <a:off x="467640" y="1700640"/>
            <a:ext cx="8218080" cy="442440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Cientistas da agência espacial americana (Nasa) recalcularam a idade da estrela mais velha já descoberta, conhecida como "Estrela Matusalém" ou HD 140283.</a:t>
            </a:r>
            <a:endParaRPr/>
          </a:p>
          <a:p>
            <a:pPr algn="just">
              <a:lnSpc>
                <a:spcPct val="100000"/>
              </a:lnSpc>
            </a:pPr>
            <a:r>
              <a:rPr b="1" lang="pt-BR" sz="1800" spc="-1" strike="noStrike">
                <a:solidFill>
                  <a:srgbClr val="ff0000"/>
                </a:solidFill>
                <a:uFill>
                  <a:solidFill>
                    <a:srgbClr val="ffffff"/>
                  </a:solidFill>
                </a:uFill>
                <a:latin typeface="Calibri"/>
                <a:ea typeface="DejaVu Sans"/>
              </a:rPr>
              <a:t>Eles calculam que a estrela possua 14,5 bilhões de anos, com margem de erro de 0,8 bilhão para mais ou para menos - o que significa que ela pode ter de 13,7 a 15,3 bilhões de anos.</a:t>
            </a:r>
            <a:endParaRPr/>
          </a:p>
          <a:p>
            <a:pPr algn="just">
              <a:lnSpc>
                <a:spcPct val="100000"/>
              </a:lnSpc>
            </a:pPr>
            <a:r>
              <a:rPr lang="pt-BR" sz="1800" spc="-1" strike="noStrike">
                <a:solidFill>
                  <a:srgbClr val="000000"/>
                </a:solidFill>
                <a:uFill>
                  <a:solidFill>
                    <a:srgbClr val="ffffff"/>
                  </a:solidFill>
                </a:uFill>
                <a:latin typeface="Calibri"/>
                <a:ea typeface="DejaVu Sans"/>
              </a:rPr>
              <a:t>Estimativas anteriores informavam que a estrela poderia possuir 16 bilhões de anos, segundo a Nasa. O novo cálculo foi feito usando observações feitas pelo telescópio Hubble.</a:t>
            </a:r>
            <a:endParaRPr/>
          </a:p>
          <a:p>
            <a:pPr algn="just">
              <a:lnSpc>
                <a:spcPct val="100000"/>
              </a:lnSpc>
            </a:pPr>
            <a:r>
              <a:rPr lang="pt-BR" sz="1800" spc="-1" strike="noStrike">
                <a:solidFill>
                  <a:srgbClr val="000000"/>
                </a:solidFill>
                <a:uFill>
                  <a:solidFill>
                    <a:srgbClr val="ffffff"/>
                  </a:solidFill>
                </a:uFill>
                <a:latin typeface="Calibri"/>
                <a:ea typeface="DejaVu Sans"/>
              </a:rPr>
              <a:t>A medição reduz a margem de idade da estrela, e permite que sua existência seja mais compatível com a idade calculada do universo - os astrônomos dizem que há um paradoxo entre a existência da estrela e a idade do universo, que é calculada em 13,8 bilhões de anos aproximadamente.</a:t>
            </a:r>
            <a:endParaRPr/>
          </a:p>
        </p:txBody>
      </p:sp>
      <p:sp>
        <p:nvSpPr>
          <p:cNvPr id="172"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E96E8A73-9638-4E35-BC47-424BC9E1D48A}"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CustomShape 1"/>
          <p:cNvSpPr/>
          <p:nvPr/>
        </p:nvSpPr>
        <p:spPr>
          <a:xfrm>
            <a:off x="457200" y="274680"/>
            <a:ext cx="8228520" cy="1281240"/>
          </a:xfrm>
          <a:prstGeom prst="rect">
            <a:avLst/>
          </a:prstGeom>
          <a:noFill/>
          <a:ln>
            <a:noFill/>
          </a:ln>
        </p:spPr>
        <p:style>
          <a:lnRef idx="0"/>
          <a:fillRef idx="0"/>
          <a:effectRef idx="0"/>
          <a:fontRef idx="minor"/>
        </p:style>
        <p:txBody>
          <a:bodyPr lIns="90000" rIns="90000" tIns="45000" bIns="45000" anchor="ctr"/>
          <a:p>
            <a:r>
              <a:rPr b="1" lang="pt-BR" sz="2800" spc="-1" strike="noStrike">
                <a:solidFill>
                  <a:srgbClr val="000000"/>
                </a:solidFill>
                <a:uFill>
                  <a:solidFill>
                    <a:srgbClr val="ffffff"/>
                  </a:solidFill>
                </a:uFill>
                <a:latin typeface="Calibri"/>
                <a:ea typeface="DejaVu Sans"/>
              </a:rPr>
              <a:t>Descoberta estrela mais antiga que se conhece</a:t>
            </a:r>
            <a:endParaRPr/>
          </a:p>
          <a:p>
            <a:r>
              <a:rPr b="1" lang="pt-BR" sz="1800" spc="-1" strike="noStrike">
                <a:solidFill>
                  <a:srgbClr val="000000"/>
                </a:solidFill>
                <a:uFill>
                  <a:solidFill>
                    <a:srgbClr val="ffffff"/>
                  </a:solidFill>
                </a:uFill>
                <a:latin typeface="Calibri"/>
                <a:ea typeface="DejaVu Sans"/>
              </a:rPr>
              <a:t>Inovação Tecnológica 10 FEV 2014</a:t>
            </a:r>
            <a:endParaRPr/>
          </a:p>
          <a:p>
            <a:pPr algn="ctr">
              <a:lnSpc>
                <a:spcPct val="100000"/>
              </a:lnSpc>
            </a:pPr>
            <a:endParaRPr/>
          </a:p>
        </p:txBody>
      </p:sp>
      <p:sp>
        <p:nvSpPr>
          <p:cNvPr id="174" name="CustomShape 2"/>
          <p:cNvSpPr/>
          <p:nvPr/>
        </p:nvSpPr>
        <p:spPr>
          <a:xfrm>
            <a:off x="467640" y="1412640"/>
            <a:ext cx="8218080" cy="4712400"/>
          </a:xfrm>
          <a:prstGeom prst="rect">
            <a:avLst/>
          </a:prstGeom>
          <a:noFill/>
          <a:ln>
            <a:noFill/>
          </a:ln>
        </p:spPr>
        <p:style>
          <a:lnRef idx="0"/>
          <a:fillRef idx="0"/>
          <a:effectRef idx="0"/>
          <a:fontRef idx="minor"/>
        </p:style>
        <p:txBody>
          <a:bodyPr lIns="90000" rIns="90000" tIns="45000" bIns="45000"/>
          <a:p>
            <a:pPr algn="just">
              <a:lnSpc>
                <a:spcPct val="100000"/>
              </a:lnSpc>
            </a:pPr>
            <a:r>
              <a:rPr lang="pt-BR" sz="1800" spc="-1" strike="noStrike">
                <a:solidFill>
                  <a:srgbClr val="000000"/>
                </a:solidFill>
                <a:uFill>
                  <a:solidFill>
                    <a:srgbClr val="ffffff"/>
                  </a:solidFill>
                </a:uFill>
                <a:latin typeface="Calibri"/>
                <a:ea typeface="DejaVu Sans"/>
              </a:rPr>
              <a:t>Astrônomos australianos descobriram aquela que eles chamam de "a mais velha estrela que se conhece". E ela não está nos confins do Universo, mas aqui nas vizinhanças, dentro da Via Láctea, a pouco mais de 6.000 anos-luz da Terra. Sendo tão velha, ela se formou antes que própria Via Láctea, integrando-se à multidão de estrelas que formam nossa galáxia por algum processo de aglomeração posterior.</a:t>
            </a:r>
            <a:endParaRPr/>
          </a:p>
          <a:p>
            <a:pPr algn="just">
              <a:lnSpc>
                <a:spcPct val="100000"/>
              </a:lnSpc>
            </a:pPr>
            <a:r>
              <a:rPr b="1" lang="pt-BR" sz="1800" spc="-1" strike="noStrike">
                <a:solidFill>
                  <a:srgbClr val="ff0000"/>
                </a:solidFill>
                <a:uFill>
                  <a:solidFill>
                    <a:srgbClr val="ffffff"/>
                  </a:solidFill>
                </a:uFill>
                <a:latin typeface="Calibri"/>
                <a:ea typeface="DejaVu Sans"/>
              </a:rPr>
              <a:t>Stefan Keller e seus colegas da Universidade Nacional Australiana e de várias outras instituições calculam que essa estrela ancestral tenha 13,6 bilhões de anos de idade.</a:t>
            </a:r>
            <a:endParaRPr/>
          </a:p>
          <a:p>
            <a:pPr algn="just">
              <a:lnSpc>
                <a:spcPct val="100000"/>
              </a:lnSpc>
            </a:pPr>
            <a:r>
              <a:rPr b="1" lang="pt-BR" sz="1800" spc="-1" strike="noStrike">
                <a:solidFill>
                  <a:srgbClr val="ff0000"/>
                </a:solidFill>
                <a:uFill>
                  <a:solidFill>
                    <a:srgbClr val="ffffff"/>
                  </a:solidFill>
                </a:uFill>
                <a:latin typeface="Calibri"/>
                <a:ea typeface="DejaVu Sans"/>
              </a:rPr>
              <a:t>O "problema" é que o último cálculo sobre a idade do Universo estabelece que o Big Bang teria acontecido </a:t>
            </a:r>
            <a:r>
              <a:rPr b="1" lang="pt-BR" sz="1800" spc="-1" strike="noStrike" u="sng">
                <a:solidFill>
                  <a:srgbClr val="ff0000"/>
                </a:solidFill>
                <a:uFill>
                  <a:solidFill>
                    <a:srgbClr val="ffffff"/>
                  </a:solidFill>
                </a:uFill>
                <a:latin typeface="Calibri"/>
                <a:ea typeface="DejaVu Sans"/>
              </a:rPr>
              <a:t>13,82 bilhões de anos </a:t>
            </a:r>
            <a:r>
              <a:rPr b="1" lang="pt-BR" sz="1800" spc="-1" strike="noStrike">
                <a:solidFill>
                  <a:srgbClr val="ff0000"/>
                </a:solidFill>
                <a:uFill>
                  <a:solidFill>
                    <a:srgbClr val="ffffff"/>
                  </a:solidFill>
                </a:uFill>
                <a:latin typeface="Calibri"/>
                <a:ea typeface="DejaVu Sans"/>
              </a:rPr>
              <a:t>atrás.</a:t>
            </a:r>
            <a:endParaRPr/>
          </a:p>
          <a:p>
            <a:pPr algn="just">
              <a:lnSpc>
                <a:spcPct val="100000"/>
              </a:lnSpc>
            </a:pPr>
            <a:r>
              <a:rPr lang="pt-BR" sz="1800" spc="-1" strike="noStrike">
                <a:solidFill>
                  <a:srgbClr val="000000"/>
                </a:solidFill>
                <a:uFill>
                  <a:solidFill>
                    <a:srgbClr val="ffffff"/>
                  </a:solidFill>
                </a:uFill>
                <a:latin typeface="Calibri"/>
                <a:ea typeface="DejaVu Sans"/>
              </a:rPr>
              <a:t>E, para atender às teorias, nesses poucos mais de 200 milhões de anos tem que ter havido tempo suficiente para a criação e destruição das chamadas estrelas primordiais, gigantes azuis que explodiram rapidamente como supernovas, e que teriam sido responsáveis pela criação dos outros elementos da Tabela Periódica - o Big Bang só teria produzido hélio, hidrogênio e lítio.</a:t>
            </a:r>
            <a:endParaRPr/>
          </a:p>
          <a:p>
            <a:pPr algn="just">
              <a:lnSpc>
                <a:spcPct val="100000"/>
              </a:lnSpc>
            </a:pPr>
            <a:r>
              <a:rPr b="1" lang="pt-BR" sz="1800" spc="-1" strike="noStrike">
                <a:solidFill>
                  <a:srgbClr val="ff0000"/>
                </a:solidFill>
                <a:uFill>
                  <a:solidFill>
                    <a:srgbClr val="ffffff"/>
                  </a:solidFill>
                </a:uFill>
                <a:latin typeface="Calibri"/>
                <a:ea typeface="DejaVu Sans"/>
              </a:rPr>
              <a:t>Outro "problema" é que já se conhece outra estrela, chamada HD 140283, cuja idade aparenta ser maior do que os 13,82 bilhões do Big Bang, com uma incerteza de 800 milhões de anos para mais ou para menos, o que pode questionar a alegação de que esta seja a estrela mais velha que se conhece.</a:t>
            </a:r>
            <a:endParaRPr/>
          </a:p>
        </p:txBody>
      </p:sp>
      <p:sp>
        <p:nvSpPr>
          <p:cNvPr id="175"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E233334-63C9-4D75-BCD3-A2ED9D7E506A}"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6" name="CustomShape 1"/>
          <p:cNvSpPr/>
          <p:nvPr/>
        </p:nvSpPr>
        <p:spPr>
          <a:xfrm>
            <a:off x="755640" y="620640"/>
            <a:ext cx="7631640" cy="544536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800" spc="-1" strike="noStrike">
                <a:solidFill>
                  <a:srgbClr val="000000"/>
                </a:solidFill>
                <a:uFill>
                  <a:solidFill>
                    <a:srgbClr val="ffffff"/>
                  </a:solidFill>
                </a:uFill>
                <a:latin typeface="Calibri"/>
                <a:ea typeface="DejaVu Sans"/>
              </a:rPr>
              <a:t>Nova teoria cosmológica descarta Big Bang</a:t>
            </a:r>
            <a:endParaRPr/>
          </a:p>
          <a:p>
            <a:pPr algn="ctr">
              <a:lnSpc>
                <a:spcPct val="100000"/>
              </a:lnSpc>
            </a:pPr>
            <a:r>
              <a:rPr b="1" lang="pt-BR" sz="1800" spc="-1" strike="noStrike">
                <a:solidFill>
                  <a:srgbClr val="000000"/>
                </a:solidFill>
                <a:uFill>
                  <a:solidFill>
                    <a:srgbClr val="ffffff"/>
                  </a:solidFill>
                </a:uFill>
                <a:latin typeface="Calibri"/>
                <a:ea typeface="DejaVu Sans"/>
              </a:rPr>
              <a:t>Inovação Tecnológica 28 FEV 2014</a:t>
            </a:r>
            <a:endParaRPr/>
          </a:p>
          <a:p>
            <a:pPr>
              <a:lnSpc>
                <a:spcPct val="100000"/>
              </a:lnSpc>
            </a:pPr>
            <a:endParaRPr/>
          </a:p>
          <a:p>
            <a:pPr algn="just">
              <a:lnSpc>
                <a:spcPct val="100000"/>
              </a:lnSpc>
            </a:pPr>
            <a:endParaRPr/>
          </a:p>
          <a:p>
            <a:pPr algn="just">
              <a:lnSpc>
                <a:spcPct val="100000"/>
              </a:lnSpc>
            </a:pPr>
            <a:r>
              <a:rPr lang="pt-BR" sz="1600" spc="-1" strike="noStrike">
                <a:solidFill>
                  <a:srgbClr val="000000"/>
                </a:solidFill>
                <a:uFill>
                  <a:solidFill>
                    <a:srgbClr val="ffffff"/>
                  </a:solidFill>
                </a:uFill>
                <a:latin typeface="Calibri"/>
                <a:ea typeface="DejaVu Sans"/>
              </a:rPr>
              <a:t>Para a atual geração, o Big Bang parece tão natural que muitos se esquecem de que se trata de um modelo teórico, e se referem a ele como um "fato histórico inegável". O Dr. Christof Wetterich, um físico da Universidade de Heidelberg, na Alemanha, não comunga desse "paradigma".</a:t>
            </a:r>
            <a:endParaRPr/>
          </a:p>
          <a:p>
            <a:pPr algn="just">
              <a:lnSpc>
                <a:spcPct val="100000"/>
              </a:lnSpc>
            </a:pPr>
            <a:r>
              <a:rPr lang="pt-BR" sz="1600" spc="-1" strike="noStrike">
                <a:solidFill>
                  <a:srgbClr val="000000"/>
                </a:solidFill>
                <a:uFill>
                  <a:solidFill>
                    <a:srgbClr val="ffffff"/>
                  </a:solidFill>
                </a:uFill>
                <a:latin typeface="Calibri"/>
                <a:ea typeface="DejaVu Sans"/>
              </a:rPr>
              <a:t>Wetterich acaba de detalhar em três artigos científicos um novo modelo teórico de expansão cósmica que consegue um feito inusitado: ao mesmo tempo que parece virar a cosmologia atual de pernas para o ar, seu modelo acomoda os dados observacionais obtidos nas últimas décadas.</a:t>
            </a:r>
            <a:endParaRPr/>
          </a:p>
          <a:p>
            <a:pPr algn="just">
              <a:lnSpc>
                <a:spcPct val="100000"/>
              </a:lnSpc>
            </a:pPr>
            <a:endParaRPr/>
          </a:p>
          <a:p>
            <a:pPr algn="just">
              <a:lnSpc>
                <a:spcPct val="100000"/>
              </a:lnSpc>
            </a:pPr>
            <a:r>
              <a:rPr b="1" lang="pt-BR" sz="1600" spc="-1" strike="noStrike">
                <a:solidFill>
                  <a:srgbClr val="ff0000"/>
                </a:solidFill>
                <a:uFill>
                  <a:solidFill>
                    <a:srgbClr val="ffffff"/>
                  </a:solidFill>
                </a:uFill>
                <a:latin typeface="Calibri"/>
                <a:ea typeface="DejaVu Sans"/>
              </a:rPr>
              <a:t>O cientista considera que os primeiros eventos que são indiretamente observáveis hoje não estão no bilionésimo de bilionésimo de bilionésimo de segundo após o Big Bang - eles se estendem a algo em torno de 50 trilhões de anos atrás.</a:t>
            </a:r>
            <a:endParaRPr/>
          </a:p>
          <a:p>
            <a:pPr algn="just">
              <a:lnSpc>
                <a:spcPct val="100000"/>
              </a:lnSpc>
            </a:pPr>
            <a:endParaRPr/>
          </a:p>
          <a:p>
            <a:pPr algn="just">
              <a:lnSpc>
                <a:spcPct val="100000"/>
              </a:lnSpc>
            </a:pPr>
            <a:r>
              <a:rPr lang="pt-BR" sz="1600" spc="-1" strike="noStrike">
                <a:solidFill>
                  <a:srgbClr val="000000"/>
                </a:solidFill>
                <a:uFill>
                  <a:solidFill>
                    <a:srgbClr val="ffffff"/>
                  </a:solidFill>
                </a:uFill>
                <a:latin typeface="Calibri"/>
                <a:ea typeface="DejaVu Sans"/>
              </a:rPr>
              <a:t>"Não existe mais uma singularidade neste novo quadro do cosmos," resume ele, singularidade que sempre foi um elemento incômodo porque nele as leis da física não funcionam, não há explicação do porquê da explosão e se mantém a insistente questão sobre o que existia antes.</a:t>
            </a:r>
            <a:endParaRPr/>
          </a:p>
        </p:txBody>
      </p:sp>
      <p:sp>
        <p:nvSpPr>
          <p:cNvPr id="177" name="CustomShape 2"/>
          <p:cNvSpPr/>
          <p:nvPr/>
        </p:nvSpPr>
        <p:spPr>
          <a:xfrm>
            <a:off x="899640" y="1166760"/>
            <a:ext cx="7487640" cy="91260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p:txBody>
      </p:sp>
      <p:sp>
        <p:nvSpPr>
          <p:cNvPr id="178"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8E2E0581-646F-48C7-BF2A-8090D51969DE}"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CustomShape 1"/>
          <p:cNvSpPr/>
          <p:nvPr/>
        </p:nvSpPr>
        <p:spPr>
          <a:xfrm>
            <a:off x="755640" y="620640"/>
            <a:ext cx="7631640" cy="133920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800" spc="-1" strike="noStrike">
                <a:solidFill>
                  <a:srgbClr val="000000"/>
                </a:solidFill>
                <a:uFill>
                  <a:solidFill>
                    <a:srgbClr val="ffffff"/>
                  </a:solidFill>
                </a:uFill>
                <a:latin typeface="Calibri"/>
                <a:ea typeface="DejaVu Sans"/>
              </a:rPr>
              <a:t>A teoria do Big Bang pode ser extinta</a:t>
            </a:r>
            <a:endParaRPr/>
          </a:p>
          <a:p>
            <a:pPr algn="ctr">
              <a:lnSpc>
                <a:spcPct val="100000"/>
              </a:lnSpc>
            </a:pPr>
            <a:r>
              <a:rPr b="1" lang="pt-BR" sz="1800" spc="-1" strike="noStrike">
                <a:solidFill>
                  <a:srgbClr val="000000"/>
                </a:solidFill>
                <a:uFill>
                  <a:solidFill>
                    <a:srgbClr val="ffffff"/>
                  </a:solidFill>
                </a:uFill>
                <a:latin typeface="Calibri"/>
                <a:ea typeface="DejaVu Sans"/>
              </a:rPr>
              <a:t>Galileu  31 MAR 2015</a:t>
            </a:r>
            <a:endParaRPr/>
          </a:p>
          <a:p>
            <a:pPr>
              <a:lnSpc>
                <a:spcPct val="100000"/>
              </a:lnSpc>
            </a:pPr>
            <a:endParaRPr/>
          </a:p>
          <a:p>
            <a:pPr>
              <a:lnSpc>
                <a:spcPct val="100000"/>
              </a:lnSpc>
            </a:pPr>
            <a:endParaRPr/>
          </a:p>
        </p:txBody>
      </p:sp>
      <p:sp>
        <p:nvSpPr>
          <p:cNvPr id="180" name="CustomShape 2"/>
          <p:cNvSpPr/>
          <p:nvPr/>
        </p:nvSpPr>
        <p:spPr>
          <a:xfrm>
            <a:off x="899640" y="1166760"/>
            <a:ext cx="7487640" cy="426672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gn="just">
              <a:lnSpc>
                <a:spcPct val="100000"/>
              </a:lnSpc>
            </a:pPr>
            <a:r>
              <a:rPr b="1" lang="pt-BR" sz="2000" spc="-1" strike="noStrike">
                <a:solidFill>
                  <a:srgbClr val="ff0000"/>
                </a:solidFill>
                <a:uFill>
                  <a:solidFill>
                    <a:srgbClr val="ffffff"/>
                  </a:solidFill>
                </a:uFill>
                <a:latin typeface="Calibri"/>
                <a:ea typeface="DejaVu Sans"/>
              </a:rPr>
              <a:t>Criada em 1931, a teoria afirma que essa explosão se deu a 13.7 bilhões de anos atrás. </a:t>
            </a:r>
            <a:r>
              <a:rPr lang="pt-BR" sz="2000" spc="-1" strike="noStrike">
                <a:solidFill>
                  <a:srgbClr val="000000"/>
                </a:solidFill>
                <a:uFill>
                  <a:solidFill>
                    <a:srgbClr val="ffffff"/>
                  </a:solidFill>
                </a:uFill>
                <a:latin typeface="Calibri"/>
                <a:ea typeface="DejaVu Sans"/>
              </a:rPr>
              <a:t>O problema é que estamos descobrindo que esse tempo é insuficiente para explicar a formação atual do Universo.</a:t>
            </a:r>
            <a:endParaRPr/>
          </a:p>
          <a:p>
            <a:pPr algn="just">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Um exemplo? </a:t>
            </a:r>
            <a:r>
              <a:rPr b="1" lang="pt-BR" sz="2000" spc="-1" strike="noStrike">
                <a:solidFill>
                  <a:srgbClr val="ff0000"/>
                </a:solidFill>
                <a:uFill>
                  <a:solidFill>
                    <a:srgbClr val="ffffff"/>
                  </a:solidFill>
                </a:uFill>
                <a:latin typeface="Calibri"/>
                <a:ea typeface="DejaVu Sans"/>
              </a:rPr>
              <a:t>Pesquisadores descobriram o SDSS J0100+2802, um quasar que contém um buraco negro com uma massa de 12 bilhões de sóis e que seria 900 milhões de anos mais jovem do que o Big Bang. </a:t>
            </a:r>
            <a:r>
              <a:rPr lang="pt-BR" sz="2000" spc="-1" strike="noStrike">
                <a:solidFill>
                  <a:srgbClr val="000000"/>
                </a:solidFill>
                <a:uFill>
                  <a:solidFill>
                    <a:srgbClr val="ffffff"/>
                  </a:solidFill>
                </a:uFill>
                <a:latin typeface="Calibri"/>
                <a:ea typeface="DejaVu Sans"/>
              </a:rPr>
              <a:t>O problema é que buracos negros demoram bastante até acumular massa - e 900 milhões de anos não seria tempo suficiente para que este se formasse. Será que ele é mais antigo do que o período estimado do Big Bang?</a:t>
            </a:r>
            <a:endParaRPr/>
          </a:p>
        </p:txBody>
      </p:sp>
      <p:sp>
        <p:nvSpPr>
          <p:cNvPr id="181"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5AC17C3-85F4-499D-B798-618572E3AA8E}"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2" name="CustomShape 1"/>
          <p:cNvSpPr/>
          <p:nvPr/>
        </p:nvSpPr>
        <p:spPr>
          <a:xfrm>
            <a:off x="1371600" y="4406760"/>
            <a:ext cx="7375680" cy="1361160"/>
          </a:xfrm>
          <a:prstGeom prst="rect">
            <a:avLst/>
          </a:prstGeom>
          <a:noFill/>
          <a:ln>
            <a:noFill/>
          </a:ln>
        </p:spPr>
        <p:style>
          <a:lnRef idx="0"/>
          <a:fillRef idx="0"/>
          <a:effectRef idx="0"/>
          <a:fontRef idx="minor"/>
        </p:style>
        <p:txBody>
          <a:bodyPr lIns="90000" rIns="90000" tIns="45000" bIns="45000" anchor="ctr"/>
          <a:p>
            <a:endParaRPr/>
          </a:p>
          <a:p>
            <a:r>
              <a:rPr b="1" lang="pt-BR" sz="4400" spc="-1" strike="noStrike">
                <a:solidFill>
                  <a:srgbClr val="000000"/>
                </a:solidFill>
                <a:uFill>
                  <a:solidFill>
                    <a:srgbClr val="ffffff"/>
                  </a:solidFill>
                </a:uFill>
                <a:latin typeface="Calibri"/>
                <a:ea typeface="DejaVu Sans"/>
              </a:rPr>
              <a:t>O universo possui um eixo?</a:t>
            </a:r>
            <a:endParaRPr/>
          </a:p>
          <a:p>
            <a:pPr algn="r">
              <a:lnSpc>
                <a:spcPct val="100000"/>
              </a:lnSpc>
            </a:pPr>
            <a:endParaRPr/>
          </a:p>
        </p:txBody>
      </p:sp>
      <p:sp>
        <p:nvSpPr>
          <p:cNvPr id="183"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39327FA-521D-4EC5-BCEC-87709BBDC98C}" type="slidenum">
              <a:rPr lang="pt-BR" sz="1200" spc="-1" strike="noStrike">
                <a:solidFill>
                  <a:srgbClr val="8b8b8b"/>
                </a:solidFill>
                <a:uFill>
                  <a:solidFill>
                    <a:srgbClr val="ffffff"/>
                  </a:solidFill>
                </a:uFill>
                <a:latin typeface="Calibri"/>
                <a:ea typeface="DejaVu Sans"/>
              </a:rPr>
              <a:t>&lt;número&gt;</a:t>
            </a:fld>
            <a:endParaRPr/>
          </a:p>
        </p:txBody>
      </p:sp>
      <p:pic>
        <p:nvPicPr>
          <p:cNvPr id="184" name="Imagem 3" descr=""/>
          <p:cNvPicPr/>
          <p:nvPr/>
        </p:nvPicPr>
        <p:blipFill>
          <a:blip r:embed="rId1"/>
          <a:stretch/>
        </p:blipFill>
        <p:spPr>
          <a:xfrm>
            <a:off x="2051640" y="548640"/>
            <a:ext cx="4607280" cy="392256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CustomShape 1"/>
          <p:cNvSpPr/>
          <p:nvPr/>
        </p:nvSpPr>
        <p:spPr>
          <a:xfrm>
            <a:off x="251640" y="404640"/>
            <a:ext cx="8640000" cy="619164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gn="just">
              <a:lnSpc>
                <a:spcPct val="100000"/>
              </a:lnSpc>
            </a:pPr>
            <a:endParaRPr/>
          </a:p>
          <a:p>
            <a:pPr algn="just">
              <a:lnSpc>
                <a:spcPct val="100000"/>
              </a:lnSpc>
            </a:pPr>
            <a:r>
              <a:rPr lang="pt-BR" sz="2200" spc="-1" strike="noStrike">
                <a:solidFill>
                  <a:srgbClr val="000000"/>
                </a:solidFill>
                <a:uFill>
                  <a:solidFill>
                    <a:srgbClr val="ffffff"/>
                  </a:solidFill>
                </a:uFill>
                <a:latin typeface="Calibri"/>
                <a:ea typeface="DejaVu Sans"/>
              </a:rPr>
              <a:t>15:3.15     Esses movimentos múltiplos são de diversas ordens: as trajetórias espaciais do vosso planeta e do vosso sistema solar são genéticas, inerentes à sua origem. </a:t>
            </a:r>
            <a:r>
              <a:rPr b="1" lang="pt-BR" sz="2200" spc="-1" strike="noStrike">
                <a:solidFill>
                  <a:srgbClr val="ff0000"/>
                </a:solidFill>
                <a:uFill>
                  <a:solidFill>
                    <a:srgbClr val="ffffff"/>
                  </a:solidFill>
                </a:uFill>
                <a:latin typeface="Calibri"/>
                <a:ea typeface="DejaVu Sans"/>
              </a:rPr>
              <a:t>O movimento absoluto anti-horário de Orvônton também é genético, inerente aos planos arquitetônicos do universo-mestre. </a:t>
            </a:r>
            <a:r>
              <a:rPr lang="pt-BR" sz="2200" spc="-1" strike="noStrike">
                <a:solidFill>
                  <a:srgbClr val="000000"/>
                </a:solidFill>
                <a:uFill>
                  <a:solidFill>
                    <a:srgbClr val="ffffff"/>
                  </a:solidFill>
                </a:uFill>
                <a:latin typeface="Calibri"/>
                <a:ea typeface="DejaVu Sans"/>
              </a:rPr>
              <a:t>Todavia, os movimentos intermediários são de origem composta, sendo, em parte, derivados da segmentação constituinte da energia-matéria nos superuniversos e, em parte, produzidos pela ação inteligente e propositada dos organizadores da força do Paraíso.</a:t>
            </a:r>
            <a:endParaRPr/>
          </a:p>
          <a:p>
            <a:pPr>
              <a:lnSpc>
                <a:spcPct val="100000"/>
              </a:lnSpc>
            </a:pPr>
            <a:endParaRPr/>
          </a:p>
        </p:txBody>
      </p:sp>
      <p:sp>
        <p:nvSpPr>
          <p:cNvPr id="186"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1D9985CD-1B2A-422B-B3C0-39994688C696}"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7" name="Imagem 1" descr=""/>
          <p:cNvPicPr/>
          <p:nvPr/>
        </p:nvPicPr>
        <p:blipFill>
          <a:blip r:embed="rId1"/>
          <a:stretch/>
        </p:blipFill>
        <p:spPr>
          <a:xfrm>
            <a:off x="1214280" y="0"/>
            <a:ext cx="6714360" cy="6856920"/>
          </a:xfrm>
          <a:prstGeom prst="rect">
            <a:avLst/>
          </a:prstGeom>
          <a:ln>
            <a:noFill/>
          </a:ln>
        </p:spPr>
      </p:pic>
      <p:sp>
        <p:nvSpPr>
          <p:cNvPr id="188"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1CC16DF-0203-4F6D-888B-43DE3DC7DC2B}"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9" name="Imagem 1" descr=""/>
          <p:cNvPicPr/>
          <p:nvPr/>
        </p:nvPicPr>
        <p:blipFill>
          <a:blip r:embed="rId1"/>
          <a:stretch/>
        </p:blipFill>
        <p:spPr>
          <a:xfrm>
            <a:off x="1547640" y="0"/>
            <a:ext cx="6407640" cy="9080640"/>
          </a:xfrm>
          <a:prstGeom prst="rect">
            <a:avLst/>
          </a:prstGeom>
          <a:ln>
            <a:noFill/>
          </a:ln>
        </p:spPr>
      </p:pic>
      <p:sp>
        <p:nvSpPr>
          <p:cNvPr id="190"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97A112BD-2A55-4ECD-9961-8669D952644D}" type="slidenum">
              <a:rPr lang="pt-BR" sz="1200" spc="-1" strike="noStrike">
                <a:solidFill>
                  <a:srgbClr val="8b8b8b"/>
                </a:solidFill>
                <a:uFill>
                  <a:solidFill>
                    <a:srgbClr val="ffffff"/>
                  </a:solidFill>
                </a:uFill>
                <a:latin typeface="Calibri"/>
                <a:ea typeface="DejaVu Sans"/>
              </a:rPr>
              <a:t>&lt;número&gt;</a:t>
            </a:fld>
            <a:endParaRPr/>
          </a:p>
        </p:txBody>
      </p:sp>
      <p:sp>
        <p:nvSpPr>
          <p:cNvPr id="191" name="CustomShape 2"/>
          <p:cNvSpPr/>
          <p:nvPr/>
        </p:nvSpPr>
        <p:spPr>
          <a:xfrm>
            <a:off x="6444360" y="2637000"/>
            <a:ext cx="2015280" cy="394560"/>
          </a:xfrm>
          <a:prstGeom prst="rect">
            <a:avLst/>
          </a:prstGeom>
          <a:noFill/>
          <a:ln>
            <a:noFill/>
          </a:ln>
        </p:spPr>
        <p:style>
          <a:lnRef idx="0"/>
          <a:fillRef idx="0"/>
          <a:effectRef idx="0"/>
          <a:fontRef idx="minor"/>
        </p:style>
        <p:txBody>
          <a:bodyPr lIns="90000" rIns="90000" tIns="45000" bIns="45000"/>
          <a:p>
            <a:pPr>
              <a:lnSpc>
                <a:spcPct val="100000"/>
              </a:lnSpc>
            </a:pPr>
            <a:r>
              <a:rPr b="1" lang="pt-BR" sz="2000" spc="-1" strike="noStrike">
                <a:solidFill>
                  <a:srgbClr val="ff0000"/>
                </a:solidFill>
                <a:uFill>
                  <a:solidFill>
                    <a:srgbClr val="ffffff"/>
                  </a:solidFill>
                </a:uFill>
                <a:latin typeface="Calibri"/>
                <a:ea typeface="DejaVu Sans"/>
              </a:rPr>
              <a:t>24 AGO 2011</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CustomShape 1"/>
          <p:cNvSpPr/>
          <p:nvPr/>
        </p:nvSpPr>
        <p:spPr>
          <a:xfrm>
            <a:off x="1371600" y="4406760"/>
            <a:ext cx="7375680" cy="1361160"/>
          </a:xfrm>
          <a:prstGeom prst="rect">
            <a:avLst/>
          </a:prstGeom>
          <a:noFill/>
          <a:ln>
            <a:noFill/>
          </a:ln>
        </p:spPr>
        <p:style>
          <a:lnRef idx="0"/>
          <a:fillRef idx="0"/>
          <a:effectRef idx="0"/>
          <a:fontRef idx="minor"/>
        </p:style>
        <p:txBody>
          <a:bodyPr lIns="90000" rIns="90000" tIns="45000" bIns="45000" anchor="ctr"/>
          <a:p>
            <a:r>
              <a:rPr b="1" lang="pt-BR" sz="4400" spc="-1" strike="noStrike">
                <a:solidFill>
                  <a:srgbClr val="000000"/>
                </a:solidFill>
                <a:uFill>
                  <a:solidFill>
                    <a:srgbClr val="ffffff"/>
                  </a:solidFill>
                </a:uFill>
                <a:latin typeface="Calibri"/>
                <a:ea typeface="DejaVu Sans"/>
              </a:rPr>
              <a:t>Energia e matéria escuras</a:t>
            </a:r>
            <a:endParaRPr/>
          </a:p>
          <a:p>
            <a:pPr algn="r">
              <a:lnSpc>
                <a:spcPct val="100000"/>
              </a:lnSpc>
            </a:pPr>
            <a:endParaRPr/>
          </a:p>
        </p:txBody>
      </p:sp>
      <p:sp>
        <p:nvSpPr>
          <p:cNvPr id="193"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1B0C86DA-88F8-486E-98EA-4815FEE783F7}" type="slidenum">
              <a:rPr lang="pt-BR" sz="1200" spc="-1" strike="noStrike">
                <a:solidFill>
                  <a:srgbClr val="8b8b8b"/>
                </a:solidFill>
                <a:uFill>
                  <a:solidFill>
                    <a:srgbClr val="ffffff"/>
                  </a:solidFill>
                </a:uFill>
                <a:latin typeface="Calibri"/>
                <a:ea typeface="DejaVu Sans"/>
              </a:rPr>
              <a:t>&lt;número&gt;</a:t>
            </a:fld>
            <a:endParaRPr/>
          </a:p>
        </p:txBody>
      </p:sp>
      <p:pic>
        <p:nvPicPr>
          <p:cNvPr id="194" name="Imagem 5" descr=""/>
          <p:cNvPicPr/>
          <p:nvPr/>
        </p:nvPicPr>
        <p:blipFill>
          <a:blip r:embed="rId1"/>
          <a:stretch/>
        </p:blipFill>
        <p:spPr>
          <a:xfrm>
            <a:off x="2555640" y="946440"/>
            <a:ext cx="3796560" cy="259416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CustomShape 1"/>
          <p:cNvSpPr/>
          <p:nvPr/>
        </p:nvSpPr>
        <p:spPr>
          <a:xfrm>
            <a:off x="323640" y="1124640"/>
            <a:ext cx="8280000" cy="5000400"/>
          </a:xfrm>
          <a:prstGeom prst="rect">
            <a:avLst/>
          </a:prstGeom>
          <a:noFill/>
          <a:ln>
            <a:noFill/>
          </a:ln>
        </p:spPr>
        <p:style>
          <a:lnRef idx="0"/>
          <a:fillRef idx="0"/>
          <a:effectRef idx="0"/>
          <a:fontRef idx="minor"/>
        </p:style>
        <p:txBody>
          <a:bodyPr lIns="90000" rIns="90000" tIns="45000" bIns="45000"/>
          <a:p>
            <a:pPr algn="just">
              <a:lnSpc>
                <a:spcPct val="100000"/>
              </a:lnSpc>
            </a:pPr>
            <a:r>
              <a:rPr lang="pt-BR" sz="3200" spc="-1" strike="noStrike">
                <a:solidFill>
                  <a:srgbClr val="000000"/>
                </a:solidFill>
                <a:uFill>
                  <a:solidFill>
                    <a:srgbClr val="ffffff"/>
                  </a:solidFill>
                </a:uFill>
                <a:latin typeface="Calibri"/>
                <a:ea typeface="DejaVu Sans"/>
              </a:rPr>
              <a:t>12:3.8 </a:t>
            </a:r>
            <a:endParaRPr/>
          </a:p>
          <a:p>
            <a:pPr algn="just">
              <a:lnSpc>
                <a:spcPct val="100000"/>
              </a:lnSpc>
            </a:pPr>
            <a:r>
              <a:rPr lang="pt-BR" sz="3200" spc="-1" strike="noStrike">
                <a:solidFill>
                  <a:srgbClr val="000000"/>
                </a:solidFill>
                <a:uFill>
                  <a:solidFill>
                    <a:srgbClr val="ffffff"/>
                  </a:solidFill>
                </a:uFill>
                <a:latin typeface="Calibri"/>
                <a:ea typeface="DejaVu Sans"/>
              </a:rPr>
              <a:t>1. A Gravidade Física. Tendo formulado uma estimativa da somatória de toda a capacidade de gravidade física do grande universo, eles efetuaram laboriosamente uma comparação dessa estimativa com o total estimado da presença de gravidade absoluta ora em ação. Esses cálculos indicam que a ação total de gravidade no grande universo é uma parte muito pequena da atração de gravidade total estimada do Paraíso, computada com base na resposta gravitacional de unidades físicas básicas de matéria do universo. Esses pesquisadores chegam à conclusão espantosa de que </a:t>
            </a:r>
            <a:r>
              <a:rPr b="1" lang="pt-BR" sz="3200" spc="-1" strike="noStrike">
                <a:solidFill>
                  <a:srgbClr val="ff0000"/>
                </a:solidFill>
                <a:uFill>
                  <a:solidFill>
                    <a:srgbClr val="ffffff"/>
                  </a:solidFill>
                </a:uFill>
                <a:latin typeface="Calibri"/>
                <a:ea typeface="DejaVu Sans"/>
              </a:rPr>
              <a:t>o universo central e os sete superuniversos que o cercam estão, no presente, fazendo uso apenas de cerca de cinco por cento do funcionamento ativo da atração da gravidade absoluta do Paraíso. </a:t>
            </a:r>
            <a:r>
              <a:rPr lang="pt-BR" sz="3200" spc="-1" strike="noStrike">
                <a:solidFill>
                  <a:srgbClr val="000000"/>
                </a:solidFill>
                <a:uFill>
                  <a:solidFill>
                    <a:srgbClr val="ffffff"/>
                  </a:solidFill>
                </a:uFill>
                <a:latin typeface="Calibri"/>
                <a:ea typeface="DejaVu Sans"/>
              </a:rPr>
              <a:t>Em outras palavras: </a:t>
            </a:r>
            <a:r>
              <a:rPr b="1" lang="pt-BR" sz="3200" spc="-1" strike="noStrike">
                <a:solidFill>
                  <a:srgbClr val="ff0000"/>
                </a:solidFill>
                <a:uFill>
                  <a:solidFill>
                    <a:srgbClr val="ffffff"/>
                  </a:solidFill>
                </a:uFill>
                <a:latin typeface="Calibri"/>
                <a:ea typeface="DejaVu Sans"/>
              </a:rPr>
              <a:t>no presente momento</a:t>
            </a:r>
            <a:r>
              <a:rPr lang="pt-BR" sz="3200" spc="-1" strike="noStrike">
                <a:solidFill>
                  <a:srgbClr val="000000"/>
                </a:solidFill>
                <a:uFill>
                  <a:solidFill>
                    <a:srgbClr val="ffffff"/>
                  </a:solidFill>
                </a:uFill>
                <a:latin typeface="Calibri"/>
                <a:ea typeface="DejaVu Sans"/>
              </a:rPr>
              <a:t>, cerca de </a:t>
            </a:r>
            <a:r>
              <a:rPr b="1" lang="pt-BR" sz="3200" spc="-1" strike="noStrike">
                <a:solidFill>
                  <a:srgbClr val="ff0000"/>
                </a:solidFill>
                <a:uFill>
                  <a:solidFill>
                    <a:srgbClr val="ffffff"/>
                  </a:solidFill>
                </a:uFill>
                <a:latin typeface="Calibri"/>
                <a:ea typeface="DejaVu Sans"/>
              </a:rPr>
              <a:t>noventa e cinco por cento da ação de gravidade cósmica </a:t>
            </a:r>
            <a:r>
              <a:rPr lang="pt-BR" sz="3200" spc="-1" strike="noStrike">
                <a:solidFill>
                  <a:srgbClr val="000000"/>
                </a:solidFill>
                <a:uFill>
                  <a:solidFill>
                    <a:srgbClr val="ffffff"/>
                  </a:solidFill>
                </a:uFill>
                <a:latin typeface="Calibri"/>
                <a:ea typeface="DejaVu Sans"/>
              </a:rPr>
              <a:t>ativa da Ilha do Paraíso, computados nessa teoria da totalidade, </a:t>
            </a:r>
            <a:r>
              <a:rPr b="1" lang="pt-BR" sz="3200" spc="-1" strike="noStrike">
                <a:solidFill>
                  <a:srgbClr val="ff0000"/>
                </a:solidFill>
                <a:uFill>
                  <a:solidFill>
                    <a:srgbClr val="ffffff"/>
                  </a:solidFill>
                </a:uFill>
                <a:latin typeface="Calibri"/>
                <a:ea typeface="DejaVu Sans"/>
              </a:rPr>
              <a:t>estão empenhados em controlar os sistemas materiais que se situam além das fronteiras dos universos organizados atualmente. </a:t>
            </a:r>
            <a:r>
              <a:rPr lang="pt-BR" sz="3200" spc="-1" strike="noStrike">
                <a:solidFill>
                  <a:srgbClr val="000000"/>
                </a:solidFill>
                <a:uFill>
                  <a:solidFill>
                    <a:srgbClr val="ffffff"/>
                  </a:solidFill>
                </a:uFill>
                <a:latin typeface="Calibri"/>
                <a:ea typeface="DejaVu Sans"/>
              </a:rPr>
              <a:t>Todos esses cálculos referem-se à gravidade absoluta; a gravidade linear é um fenômeno interativo, que pode ser computado apenas quando se conhece a gravidade verdadeira do Paraíso.</a:t>
            </a:r>
            <a:endParaRPr/>
          </a:p>
        </p:txBody>
      </p:sp>
      <p:sp>
        <p:nvSpPr>
          <p:cNvPr id="196"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E77FE8AC-C29A-47F0-98DE-0EFE8A3E692A}"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CustomShape 1"/>
          <p:cNvSpPr/>
          <p:nvPr/>
        </p:nvSpPr>
        <p:spPr>
          <a:xfrm>
            <a:off x="322200" y="1425960"/>
            <a:ext cx="8173800" cy="3989160"/>
          </a:xfrm>
          <a:prstGeom prst="rect">
            <a:avLst/>
          </a:prstGeom>
          <a:noFill/>
          <a:ln>
            <a:noFill/>
          </a:ln>
        </p:spPr>
        <p:style>
          <a:lnRef idx="0"/>
          <a:fillRef idx="0"/>
          <a:effectRef idx="0"/>
          <a:fontRef idx="minor"/>
        </p:style>
        <p:txBody>
          <a:bodyPr lIns="90000" rIns="90000" tIns="45000" bIns="45000"/>
          <a:p>
            <a:pPr algn="ctr">
              <a:lnSpc>
                <a:spcPct val="100000"/>
              </a:lnSpc>
            </a:pPr>
            <a:r>
              <a:rPr b="1" lang="pt-BR" sz="4800" spc="-1" strike="noStrike">
                <a:solidFill>
                  <a:srgbClr val="000000"/>
                </a:solidFill>
                <a:uFill>
                  <a:solidFill>
                    <a:srgbClr val="ffffff"/>
                  </a:solidFill>
                </a:uFill>
                <a:latin typeface="Calibri"/>
                <a:ea typeface="DejaVu Sans"/>
              </a:rPr>
              <a:t>A CIÊNCIA </a:t>
            </a:r>
            <a:endParaRPr/>
          </a:p>
          <a:p>
            <a:pPr algn="ctr">
              <a:lnSpc>
                <a:spcPct val="100000"/>
              </a:lnSpc>
            </a:pPr>
            <a:r>
              <a:rPr b="1" lang="pt-BR" sz="4800" spc="-1" strike="noStrike">
                <a:solidFill>
                  <a:srgbClr val="000000"/>
                </a:solidFill>
                <a:uFill>
                  <a:solidFill>
                    <a:srgbClr val="ffffff"/>
                  </a:solidFill>
                </a:uFill>
                <a:latin typeface="Calibri"/>
                <a:ea typeface="DejaVu Sans"/>
              </a:rPr>
              <a:t>E O LIVRO DE URÂNTIA</a:t>
            </a:r>
            <a:endParaRPr/>
          </a:p>
          <a:p>
            <a:pPr algn="ctr">
              <a:lnSpc>
                <a:spcPct val="100000"/>
              </a:lnSpc>
            </a:pPr>
            <a:endParaRPr/>
          </a:p>
          <a:p>
            <a:pPr marL="1371600">
              <a:lnSpc>
                <a:spcPct val="100000"/>
              </a:lnSpc>
            </a:pPr>
            <a:r>
              <a:rPr b="1" lang="pt-BR" sz="3200" spc="-1" strike="noStrike">
                <a:solidFill>
                  <a:srgbClr val="000000"/>
                </a:solidFill>
                <a:uFill>
                  <a:solidFill>
                    <a:srgbClr val="ffffff"/>
                  </a:solidFill>
                </a:uFill>
                <a:latin typeface="Calibri"/>
                <a:ea typeface="DejaVu Sans"/>
              </a:rPr>
              <a:t>A ) Astronomia e Astrofísica – parte 1</a:t>
            </a:r>
            <a:endParaRPr/>
          </a:p>
          <a:p>
            <a:pPr marL="1371600">
              <a:lnSpc>
                <a:spcPct val="100000"/>
              </a:lnSpc>
            </a:pPr>
            <a:r>
              <a:rPr b="1" lang="pt-BR" sz="3200" spc="-1" strike="noStrike">
                <a:solidFill>
                  <a:srgbClr val="000000"/>
                </a:solidFill>
                <a:uFill>
                  <a:solidFill>
                    <a:srgbClr val="ffffff"/>
                  </a:solidFill>
                </a:uFill>
                <a:latin typeface="Calibri"/>
                <a:ea typeface="DejaVu Sans"/>
              </a:rPr>
              <a:t>B ) A História de Urântia – parte 2</a:t>
            </a:r>
            <a:endParaRPr/>
          </a:p>
          <a:p>
            <a:pPr marL="1371600">
              <a:lnSpc>
                <a:spcPct val="100000"/>
              </a:lnSpc>
            </a:pPr>
            <a:r>
              <a:rPr b="1" lang="pt-BR" sz="3200" spc="-1" strike="noStrike">
                <a:solidFill>
                  <a:srgbClr val="000000"/>
                </a:solidFill>
                <a:uFill>
                  <a:solidFill>
                    <a:srgbClr val="ffffff"/>
                  </a:solidFill>
                </a:uFill>
                <a:latin typeface="Calibri"/>
                <a:ea typeface="DejaVu Sans"/>
              </a:rPr>
              <a:t>C ) A História do Homem – parte 3</a:t>
            </a:r>
            <a:endParaRPr/>
          </a:p>
          <a:p>
            <a:pPr marL="1371600">
              <a:lnSpc>
                <a:spcPct val="100000"/>
              </a:lnSpc>
            </a:pPr>
            <a:endParaRPr/>
          </a:p>
        </p:txBody>
      </p:sp>
      <p:sp>
        <p:nvSpPr>
          <p:cNvPr id="153"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7036CB5-27E9-4719-9BFC-D5FFF07E3A38}"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97" name="Imagem 1" descr=""/>
          <p:cNvPicPr/>
          <p:nvPr/>
        </p:nvPicPr>
        <p:blipFill>
          <a:blip r:embed="rId1"/>
          <a:stretch/>
        </p:blipFill>
        <p:spPr>
          <a:xfrm>
            <a:off x="1470240" y="0"/>
            <a:ext cx="6202080" cy="6856920"/>
          </a:xfrm>
          <a:prstGeom prst="rect">
            <a:avLst/>
          </a:prstGeom>
          <a:ln>
            <a:noFill/>
          </a:ln>
        </p:spPr>
      </p:pic>
      <p:sp>
        <p:nvSpPr>
          <p:cNvPr id="198"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A442BFA-777A-4CDB-A6BF-A39359DD0C24}"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lang="pt-BR" sz="4400" spc="-1" strike="noStrike">
                <a:solidFill>
                  <a:srgbClr val="000000"/>
                </a:solidFill>
                <a:uFill>
                  <a:solidFill>
                    <a:srgbClr val="ffffff"/>
                  </a:solidFill>
                </a:uFill>
                <a:latin typeface="Calibri"/>
                <a:ea typeface="DejaVu Sans"/>
              </a:rPr>
              <a:t>O enigma da matéria escura</a:t>
            </a:r>
            <a:endParaRPr/>
          </a:p>
          <a:p>
            <a:r>
              <a:rPr lang="pt-BR" sz="2000" spc="-1" strike="noStrike">
                <a:solidFill>
                  <a:srgbClr val="000000"/>
                </a:solidFill>
                <a:uFill>
                  <a:solidFill>
                    <a:srgbClr val="ffffff"/>
                  </a:solidFill>
                </a:uFill>
                <a:latin typeface="Calibri"/>
                <a:ea typeface="DejaVu Sans"/>
              </a:rPr>
              <a:t>Scientific American – Agosto 2015</a:t>
            </a:r>
            <a:endParaRPr/>
          </a:p>
          <a:p>
            <a:pPr algn="ctr">
              <a:lnSpc>
                <a:spcPct val="100000"/>
              </a:lnSpc>
            </a:pPr>
            <a:endParaRPr/>
          </a:p>
        </p:txBody>
      </p:sp>
      <p:sp>
        <p:nvSpPr>
          <p:cNvPr id="200" name="CustomShape 2"/>
          <p:cNvSpPr/>
          <p:nvPr/>
        </p:nvSpPr>
        <p:spPr>
          <a:xfrm>
            <a:off x="179640" y="1556640"/>
            <a:ext cx="3311280" cy="4568400"/>
          </a:xfrm>
          <a:prstGeom prst="rect">
            <a:avLst/>
          </a:prstGeom>
          <a:noFill/>
          <a:ln>
            <a:noFill/>
          </a:ln>
        </p:spPr>
        <p:style>
          <a:lnRef idx="0"/>
          <a:fillRef idx="0"/>
          <a:effectRef idx="0"/>
          <a:fontRef idx="minor"/>
        </p:style>
        <p:txBody>
          <a:bodyPr lIns="90000" rIns="90000" tIns="45000" bIns="45000"/>
          <a:p>
            <a:pPr algn="just">
              <a:lnSpc>
                <a:spcPct val="100000"/>
              </a:lnSpc>
            </a:pPr>
            <a:r>
              <a:rPr lang="pt-BR" sz="2000" spc="-1" strike="noStrike">
                <a:solidFill>
                  <a:srgbClr val="000000"/>
                </a:solidFill>
                <a:uFill>
                  <a:solidFill>
                    <a:srgbClr val="ffffff"/>
                  </a:solidFill>
                </a:uFill>
                <a:latin typeface="Calibri"/>
                <a:ea typeface="DejaVu Sans"/>
              </a:rPr>
              <a:t>Apesar dos esforços dos astrônomos, grande parte da matéria do Universo continua a escapar às suas observações. E não sabemos nem mesmo do que ela é feita</a:t>
            </a:r>
            <a:endParaRPr/>
          </a:p>
          <a:p>
            <a:pPr algn="just">
              <a:lnSpc>
                <a:spcPct val="100000"/>
              </a:lnSpc>
            </a:pPr>
            <a:r>
              <a:rPr b="1" lang="pt-BR" sz="2000" spc="-1" strike="noStrike">
                <a:solidFill>
                  <a:srgbClr val="ff0000"/>
                </a:solidFill>
                <a:uFill>
                  <a:solidFill>
                    <a:srgbClr val="ffffff"/>
                  </a:solidFill>
                </a:uFill>
                <a:latin typeface="Calibri"/>
                <a:ea typeface="DejaVu Sans"/>
              </a:rPr>
              <a:t>Segundo as observações da missão Boomerang, o parâmetro que mede a densidade cósmica deveria ser igual a 1, mas a matéria ordinária (luminosa ou não) participa apenas com 5%.</a:t>
            </a:r>
            <a:endParaRPr/>
          </a:p>
          <a:p>
            <a:pPr algn="just">
              <a:lnSpc>
                <a:spcPct val="100000"/>
              </a:lnSpc>
            </a:pPr>
            <a:endParaRPr/>
          </a:p>
        </p:txBody>
      </p:sp>
      <p:sp>
        <p:nvSpPr>
          <p:cNvPr id="201"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4AEFA935-C19D-4C2A-A366-9B40C7929B9E}" type="slidenum">
              <a:rPr lang="pt-BR" sz="1200" spc="-1" strike="noStrike">
                <a:solidFill>
                  <a:srgbClr val="8b8b8b"/>
                </a:solidFill>
                <a:uFill>
                  <a:solidFill>
                    <a:srgbClr val="ffffff"/>
                  </a:solidFill>
                </a:uFill>
                <a:latin typeface="Calibri"/>
                <a:ea typeface="DejaVu Sans"/>
              </a:rPr>
              <a:t>&lt;número&gt;</a:t>
            </a:fld>
            <a:endParaRPr/>
          </a:p>
        </p:txBody>
      </p:sp>
      <p:pic>
        <p:nvPicPr>
          <p:cNvPr id="202" name="Imagem 4" descr=""/>
          <p:cNvPicPr/>
          <p:nvPr/>
        </p:nvPicPr>
        <p:blipFill>
          <a:blip r:embed="rId1"/>
          <a:stretch/>
        </p:blipFill>
        <p:spPr>
          <a:xfrm>
            <a:off x="3564000" y="2112840"/>
            <a:ext cx="5258880" cy="349920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CustomShape 1"/>
          <p:cNvSpPr/>
          <p:nvPr/>
        </p:nvSpPr>
        <p:spPr>
          <a:xfrm>
            <a:off x="1371600" y="4406760"/>
            <a:ext cx="7231680" cy="1361160"/>
          </a:xfrm>
          <a:prstGeom prst="rect">
            <a:avLst/>
          </a:prstGeom>
          <a:noFill/>
          <a:ln>
            <a:noFill/>
          </a:ln>
        </p:spPr>
        <p:style>
          <a:lnRef idx="0"/>
          <a:fillRef idx="0"/>
          <a:effectRef idx="0"/>
          <a:fontRef idx="minor"/>
        </p:style>
        <p:txBody>
          <a:bodyPr lIns="90000" rIns="90000" tIns="45000" bIns="45000" anchor="ctr"/>
          <a:p>
            <a:r>
              <a:rPr b="1" lang="pt-BR" sz="4400" spc="-1" strike="noStrike">
                <a:solidFill>
                  <a:srgbClr val="000000"/>
                </a:solidFill>
                <a:uFill>
                  <a:solidFill>
                    <a:srgbClr val="ffffff"/>
                  </a:solidFill>
                </a:uFill>
                <a:latin typeface="Calibri"/>
                <a:ea typeface="DejaVu Sans"/>
              </a:rPr>
              <a:t>Planetas</a:t>
            </a:r>
            <a:endParaRPr/>
          </a:p>
          <a:p>
            <a:pPr algn="r">
              <a:lnSpc>
                <a:spcPct val="100000"/>
              </a:lnSpc>
            </a:pPr>
            <a:endParaRPr/>
          </a:p>
        </p:txBody>
      </p:sp>
      <p:sp>
        <p:nvSpPr>
          <p:cNvPr id="204"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6B33CAB2-1DA5-4D3B-954F-80907328759D}" type="slidenum">
              <a:rPr lang="pt-BR" sz="1200" spc="-1" strike="noStrike">
                <a:solidFill>
                  <a:srgbClr val="8b8b8b"/>
                </a:solidFill>
                <a:uFill>
                  <a:solidFill>
                    <a:srgbClr val="ffffff"/>
                  </a:solidFill>
                </a:uFill>
                <a:latin typeface="Calibri"/>
                <a:ea typeface="DejaVu Sans"/>
              </a:rPr>
              <a:t>&lt;número&gt;</a:t>
            </a:fld>
            <a:endParaRPr/>
          </a:p>
        </p:txBody>
      </p:sp>
      <p:pic>
        <p:nvPicPr>
          <p:cNvPr id="205" name="Imagem 3" descr=""/>
          <p:cNvPicPr/>
          <p:nvPr/>
        </p:nvPicPr>
        <p:blipFill>
          <a:blip r:embed="rId1"/>
          <a:stretch/>
        </p:blipFill>
        <p:spPr>
          <a:xfrm>
            <a:off x="1115640" y="908640"/>
            <a:ext cx="4513680" cy="252720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CustomShape 1"/>
          <p:cNvSpPr/>
          <p:nvPr/>
        </p:nvSpPr>
        <p:spPr>
          <a:xfrm>
            <a:off x="899640" y="751320"/>
            <a:ext cx="7415640" cy="447804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15:5.14 Há inúmeras outras técnicas para gerar sóis e isolar os planetas, contudo os procedimentos descritos anteriormente sugerem os métodos pelos quais a grande maioria dos sistemas estelares e famílias planetárias é trazida à existência. </a:t>
            </a:r>
            <a:r>
              <a:rPr b="1" lang="pt-BR" sz="1800" spc="-1" strike="noStrike">
                <a:solidFill>
                  <a:srgbClr val="ff0000"/>
                </a:solidFill>
                <a:uFill>
                  <a:solidFill>
                    <a:srgbClr val="ffffff"/>
                  </a:solidFill>
                </a:uFill>
                <a:latin typeface="Calibri"/>
                <a:ea typeface="DejaVu Sans"/>
              </a:rPr>
              <a:t>Se quiséssemos descrever todas as diversas técnicas envolvidas na metamorfose estelar e na evolução planetária, isso requereria a narrativa de quase uma centena de modos diferentes de formação de sóis e origem de planetas. </a:t>
            </a:r>
            <a:r>
              <a:rPr lang="pt-BR" sz="1800" spc="-1" strike="noStrike">
                <a:solidFill>
                  <a:srgbClr val="000000"/>
                </a:solidFill>
                <a:uFill>
                  <a:solidFill>
                    <a:srgbClr val="ffffff"/>
                  </a:solidFill>
                </a:uFill>
                <a:latin typeface="Calibri"/>
                <a:ea typeface="DejaVu Sans"/>
              </a:rPr>
              <a:t>À medida que os vossos astrônomos escrutinarem os céus, observarão fenômenos indicativos de todos esses modos de evolução estelar, mas raramente detectarão a evidência da formação de conglomerados pequenos, e não luminosos, de matéria, que servem como planetas habitados, a mais importante das vastas criações materiais.</a:t>
            </a:r>
            <a:endParaRPr/>
          </a:p>
        </p:txBody>
      </p:sp>
      <p:sp>
        <p:nvSpPr>
          <p:cNvPr id="207"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7250CF7-4C5E-4EA7-A6F6-69CBFA8AFFBE}" type="slidenum">
              <a:rPr lang="pt-BR" sz="1200" spc="-1" strike="noStrike">
                <a:solidFill>
                  <a:srgbClr val="8b8b8b"/>
                </a:solidFill>
                <a:uFill>
                  <a:solidFill>
                    <a:srgbClr val="ffffff"/>
                  </a:solidFill>
                </a:uFill>
                <a:latin typeface="Calibri"/>
                <a:ea typeface="DejaVu Sans"/>
              </a:rPr>
              <a:t>&lt;número&gt;</a:t>
            </a:fld>
            <a:endParaRPr/>
          </a:p>
        </p:txBody>
      </p:sp>
      <p:sp>
        <p:nvSpPr>
          <p:cNvPr id="208" name="CustomShape 3"/>
          <p:cNvSpPr/>
          <p:nvPr/>
        </p:nvSpPr>
        <p:spPr>
          <a:xfrm>
            <a:off x="0" y="274680"/>
            <a:ext cx="9142920" cy="11419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pt-BR" sz="2800" spc="-1" strike="noStrike" u="sng">
                <a:solidFill>
                  <a:srgbClr val="000000"/>
                </a:solidFill>
                <a:uFill>
                  <a:solidFill>
                    <a:srgbClr val="ffffff"/>
                  </a:solidFill>
                </a:uFill>
                <a:latin typeface="Calibri"/>
                <a:ea typeface="DejaVu Sans"/>
              </a:rPr>
              <a:t>Formação dos planetas</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b="1" lang="pt-BR" sz="2400" spc="-1" strike="noStrike">
                <a:solidFill>
                  <a:srgbClr val="000000"/>
                </a:solidFill>
                <a:uFill>
                  <a:solidFill>
                    <a:srgbClr val="ffffff"/>
                  </a:solidFill>
                </a:uFill>
                <a:latin typeface="Calibri"/>
                <a:ea typeface="DejaVu Sans"/>
              </a:rPr>
              <a:t>Planeta que não deveria existir está deixando astrônomos perplexos</a:t>
            </a:r>
            <a:endParaRPr/>
          </a:p>
          <a:p>
            <a:pPr algn="ctr">
              <a:lnSpc>
                <a:spcPct val="100000"/>
              </a:lnSpc>
            </a:pPr>
            <a:r>
              <a:rPr lang="pt-BR" sz="1800" spc="-1" strike="noStrike">
                <a:solidFill>
                  <a:srgbClr val="000000"/>
                </a:solidFill>
                <a:uFill>
                  <a:solidFill>
                    <a:srgbClr val="ffffff"/>
                  </a:solidFill>
                </a:uFill>
                <a:latin typeface="Calibri"/>
                <a:ea typeface="DejaVu Sans"/>
              </a:rPr>
              <a:t>Jornal Ciência – 06 DEZ 2013</a:t>
            </a:r>
            <a:endParaRPr/>
          </a:p>
        </p:txBody>
      </p:sp>
      <p:sp>
        <p:nvSpPr>
          <p:cNvPr id="210"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De acordo com as teorias de formação planetária que conhecemos atualmente, ele sequer deveria existir. Ele tem 11 vezes a massa de Júpiter e orbita sua estrela mais de 20 vezes a distância entre o Sol e Netuno.</a:t>
            </a:r>
            <a:endParaRPr/>
          </a:p>
          <a:p>
            <a:pPr algn="just">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Nomeado de HD 106906 b, o planeta é diferente de tudo que existe no nosso sistema solar e </a:t>
            </a:r>
            <a:r>
              <a:rPr b="1" lang="pt-BR" sz="2000" spc="-1" strike="noStrike">
                <a:solidFill>
                  <a:srgbClr val="ff0000"/>
                </a:solidFill>
                <a:uFill>
                  <a:solidFill>
                    <a:srgbClr val="ffffff"/>
                  </a:solidFill>
                </a:uFill>
                <a:latin typeface="Calibri"/>
                <a:ea typeface="DejaVu Sans"/>
              </a:rPr>
              <a:t>não se encaixa em nenhuma teoria de formação de planetas</a:t>
            </a:r>
            <a:r>
              <a:rPr lang="pt-BR" sz="2000" spc="-1" strike="noStrike">
                <a:solidFill>
                  <a:srgbClr val="000000"/>
                </a:solidFill>
                <a:uFill>
                  <a:solidFill>
                    <a:srgbClr val="ffffff"/>
                  </a:solidFill>
                </a:uFill>
                <a:latin typeface="Calibri"/>
                <a:ea typeface="DejaVu Sans"/>
              </a:rPr>
              <a:t>, o que deixa os cientistas sem saber como encarar essa nova realidade.</a:t>
            </a:r>
            <a:endParaRPr/>
          </a:p>
          <a:p>
            <a:pPr algn="just">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Dezenas de teorias alternativas já foram apresentadas, incluindo a formação de um mini sistema estelar binário, mas nada se encaixa ao planeta encontrado.</a:t>
            </a:r>
            <a:endParaRPr/>
          </a:p>
        </p:txBody>
      </p:sp>
      <p:sp>
        <p:nvSpPr>
          <p:cNvPr id="211"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794BEA6D-C338-4F55-BF8E-0BE914B3C358}"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2"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b="1" lang="pt-BR" sz="2400" spc="-1" strike="noStrike">
                <a:solidFill>
                  <a:srgbClr val="000000"/>
                </a:solidFill>
                <a:uFill>
                  <a:solidFill>
                    <a:srgbClr val="ffffff"/>
                  </a:solidFill>
                </a:uFill>
                <a:latin typeface="Calibri"/>
                <a:ea typeface="DejaVu Sans"/>
              </a:rPr>
              <a:t>Novas descobertas deixaram os astrônomos confusos e a Nasa declara não ter mais certeza de como planetas se formam</a:t>
            </a:r>
            <a:endParaRPr/>
          </a:p>
          <a:p>
            <a:pPr algn="ctr">
              <a:lnSpc>
                <a:spcPct val="100000"/>
              </a:lnSpc>
            </a:pPr>
            <a:r>
              <a:rPr lang="pt-BR" sz="1800" spc="-1" strike="noStrike">
                <a:solidFill>
                  <a:srgbClr val="000000"/>
                </a:solidFill>
                <a:uFill>
                  <a:solidFill>
                    <a:srgbClr val="ffffff"/>
                  </a:solidFill>
                </a:uFill>
                <a:latin typeface="Calibri"/>
                <a:ea typeface="DejaVu Sans"/>
              </a:rPr>
              <a:t>Jornal Ciência – 10 JUL 2014</a:t>
            </a:r>
            <a:endParaRPr/>
          </a:p>
        </p:txBody>
      </p:sp>
      <p:sp>
        <p:nvSpPr>
          <p:cNvPr id="213"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a:lnSpc>
                <a:spcPct val="100000"/>
              </a:lnSpc>
            </a:pPr>
            <a:r>
              <a:rPr b="1" lang="pt-BR" sz="3200" spc="-1" strike="noStrike">
                <a:solidFill>
                  <a:srgbClr val="ff0000"/>
                </a:solidFill>
                <a:uFill>
                  <a:solidFill>
                    <a:srgbClr val="ffffff"/>
                  </a:solidFill>
                </a:uFill>
                <a:latin typeface="Calibri"/>
                <a:ea typeface="DejaVu Sans"/>
              </a:rPr>
              <a:t>Nos últimos 20 anos, descobrimos planetas que nunca pensávamos que seriam possíveis de existirem.</a:t>
            </a:r>
            <a:r>
              <a:rPr lang="pt-BR" sz="3200" spc="-1" strike="noStrike">
                <a:solidFill>
                  <a:srgbClr val="000000"/>
                </a:solidFill>
                <a:uFill>
                  <a:solidFill>
                    <a:srgbClr val="ffffff"/>
                  </a:solidFill>
                </a:uFill>
                <a:latin typeface="Calibri"/>
                <a:ea typeface="DejaVu Sans"/>
              </a:rPr>
              <a:t> Então, quando eles começaram a encontrar esses planetas, ficaram perplexos e confusos: será que todas as teorias vigentes estariam erradas?</a:t>
            </a:r>
            <a:endParaRPr/>
          </a:p>
          <a:p>
            <a:pPr>
              <a:lnSpc>
                <a:spcPct val="100000"/>
              </a:lnSpc>
            </a:pPr>
            <a:r>
              <a:rPr lang="pt-BR" sz="3200" spc="-1" strike="noStrike">
                <a:solidFill>
                  <a:srgbClr val="000000"/>
                </a:solidFill>
                <a:uFill>
                  <a:solidFill>
                    <a:srgbClr val="ffffff"/>
                  </a:solidFill>
                </a:uFill>
                <a:latin typeface="Calibri"/>
                <a:ea typeface="DejaVu Sans"/>
              </a:rPr>
              <a:t>Por exemplo, alguns planetas foram descobertos tão perto de sua estrela que a orbitam completamente em apenas alguns dias, e ainda, avaliando sua densidade, os estudos mostram que eles seriam feitos de gelo. Outros planetas rochosos foram encontrados com um tamanho gigantesco, contrariando todos os estudos anteriores.</a:t>
            </a:r>
            <a:endParaRPr/>
          </a:p>
          <a:p>
            <a:pPr>
              <a:lnSpc>
                <a:spcPct val="100000"/>
              </a:lnSpc>
            </a:pPr>
            <a:r>
              <a:rPr b="1" lang="pt-BR" sz="3200" spc="-1" strike="noStrike">
                <a:solidFill>
                  <a:srgbClr val="ff0000"/>
                </a:solidFill>
                <a:uFill>
                  <a:solidFill>
                    <a:srgbClr val="ffffff"/>
                  </a:solidFill>
                </a:uFill>
                <a:latin typeface="Calibri"/>
                <a:ea typeface="DejaVu Sans"/>
              </a:rPr>
              <a:t>Astrônomos cogitam que o processo de formação do planeta pode ser muito mais caótico do que se pensava. </a:t>
            </a:r>
            <a:r>
              <a:rPr lang="pt-BR" sz="3200" spc="-1" strike="noStrike">
                <a:solidFill>
                  <a:srgbClr val="000000"/>
                </a:solidFill>
                <a:uFill>
                  <a:solidFill>
                    <a:srgbClr val="ffffff"/>
                  </a:solidFill>
                </a:uFill>
                <a:latin typeface="Calibri"/>
                <a:ea typeface="DejaVu Sans"/>
              </a:rPr>
              <a:t>“As primeiras detecções de exoplanetas revelaram corpos que eram totalmente diferentes de qualquer planeta do sistema solar”, declarou oficialmente a Nasa. “E descobertas posteriores mostraram que muitos sistemas de exoplanetas são muito diferentes do nosso”.</a:t>
            </a:r>
            <a:endParaRPr/>
          </a:p>
          <a:p>
            <a:pPr>
              <a:lnSpc>
                <a:spcPct val="100000"/>
              </a:lnSpc>
            </a:pPr>
            <a:r>
              <a:rPr lang="pt-BR" sz="3200" spc="-1" strike="noStrike">
                <a:solidFill>
                  <a:srgbClr val="000000"/>
                </a:solidFill>
                <a:uFill>
                  <a:solidFill>
                    <a:srgbClr val="ffffff"/>
                  </a:solidFill>
                </a:uFill>
                <a:latin typeface="Calibri"/>
                <a:ea typeface="DejaVu Sans"/>
              </a:rPr>
              <a:t>No entanto, isso não é necessariamente uma coisa ruim. Encontrar planetas que não estejam em conformidade com as teorias vigentes significa simplesmente que não temos muita certeza sobre como funciona a formação deles. Pode até ser que o nosso sistema solar seja bastante singular quando comparado a outros sistemas planetários. Afinal, nós não temos “super-Terras”, algo que parece ser comum em outras partes da galáxia. </a:t>
            </a:r>
            <a:endParaRPr/>
          </a:p>
        </p:txBody>
      </p:sp>
      <p:sp>
        <p:nvSpPr>
          <p:cNvPr id="214"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E27F611D-C206-4BCA-801B-5CA668D3E2F1}"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b="1" lang="pt-BR" sz="2400" spc="-1" strike="noStrike">
                <a:solidFill>
                  <a:srgbClr val="000000"/>
                </a:solidFill>
                <a:uFill>
                  <a:solidFill>
                    <a:srgbClr val="ffffff"/>
                  </a:solidFill>
                </a:uFill>
                <a:latin typeface="Calibri"/>
                <a:ea typeface="DejaVu Sans"/>
              </a:rPr>
              <a:t>Jovem Júpiter desafia teorias de formação planetária</a:t>
            </a:r>
            <a:endParaRPr/>
          </a:p>
          <a:p>
            <a:pPr algn="ctr">
              <a:lnSpc>
                <a:spcPct val="100000"/>
              </a:lnSpc>
            </a:pPr>
            <a:r>
              <a:rPr lang="pt-BR" sz="1800" spc="-1" strike="noStrike">
                <a:solidFill>
                  <a:srgbClr val="000000"/>
                </a:solidFill>
                <a:uFill>
                  <a:solidFill>
                    <a:srgbClr val="ffffff"/>
                  </a:solidFill>
                </a:uFill>
                <a:latin typeface="Calibri"/>
                <a:ea typeface="DejaVu Sans"/>
              </a:rPr>
              <a:t>Inovação Tecnológica</a:t>
            </a:r>
            <a:r>
              <a:rPr lang="pt-BR" sz="1400" spc="-1" strike="noStrike">
                <a:solidFill>
                  <a:srgbClr val="000000"/>
                </a:solidFill>
                <a:uFill>
                  <a:solidFill>
                    <a:srgbClr val="ffffff"/>
                  </a:solidFill>
                </a:uFill>
                <a:latin typeface="Calibri"/>
                <a:ea typeface="DejaVu Sans"/>
              </a:rPr>
              <a:t> </a:t>
            </a:r>
            <a:r>
              <a:rPr lang="pt-BR" sz="1800" spc="-1" strike="noStrike">
                <a:solidFill>
                  <a:srgbClr val="000000"/>
                </a:solidFill>
                <a:uFill>
                  <a:solidFill>
                    <a:srgbClr val="ffffff"/>
                  </a:solidFill>
                </a:uFill>
                <a:latin typeface="Calibri"/>
                <a:ea typeface="DejaVu Sans"/>
              </a:rPr>
              <a:t>– 14 AGO 2015</a:t>
            </a:r>
            <a:endParaRPr/>
          </a:p>
        </p:txBody>
      </p:sp>
      <p:sp>
        <p:nvSpPr>
          <p:cNvPr id="216"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algn="just">
              <a:lnSpc>
                <a:spcPct val="100000"/>
              </a:lnSpc>
            </a:pPr>
            <a:r>
              <a:rPr lang="pt-BR" sz="2000" spc="-1" strike="noStrike">
                <a:solidFill>
                  <a:srgbClr val="000000"/>
                </a:solidFill>
                <a:uFill>
                  <a:solidFill>
                    <a:srgbClr val="ffffff"/>
                  </a:solidFill>
                </a:uFill>
                <a:latin typeface="Calibri"/>
                <a:ea typeface="DejaVu Sans"/>
              </a:rPr>
              <a:t>O recém-instalado instrumento GPI (Gemini Planet Imager) fez a sua primeira descoberta visual de um exoplaneta: </a:t>
            </a:r>
            <a:r>
              <a:rPr b="1" lang="pt-BR" sz="2000" spc="-1" strike="noStrike">
                <a:solidFill>
                  <a:srgbClr val="ff0000"/>
                </a:solidFill>
                <a:uFill>
                  <a:solidFill>
                    <a:srgbClr val="ffffff"/>
                  </a:solidFill>
                </a:uFill>
                <a:latin typeface="Calibri"/>
                <a:ea typeface="DejaVu Sans"/>
              </a:rPr>
              <a:t>um exoplaneta que passa a ocupar a posição de planeta extrassolar de menor massa já fotografado diretamente.</a:t>
            </a:r>
            <a:endParaRPr/>
          </a:p>
          <a:p>
            <a:pPr algn="just">
              <a:lnSpc>
                <a:spcPct val="100000"/>
              </a:lnSpc>
            </a:pPr>
            <a:r>
              <a:rPr lang="pt-BR" sz="2000" spc="-1" strike="noStrike">
                <a:solidFill>
                  <a:srgbClr val="000000"/>
                </a:solidFill>
                <a:uFill>
                  <a:solidFill>
                    <a:srgbClr val="ffffff"/>
                  </a:solidFill>
                </a:uFill>
                <a:latin typeface="Calibri"/>
                <a:ea typeface="DejaVu Sans"/>
              </a:rPr>
              <a:t>Com base nos dados coletados até agora, os astrônomos calculam que o exoplaneta 51 Eri b pesa duas vezes mais que Júpiter, muito menos do que os exoplanetas fotografados diretamente antes, que tipicamente pesam pelo menos cinco vezes a massa de Júpiter - alguns chegam a ter massas 13 vezes maiores do que Júpiter.</a:t>
            </a:r>
            <a:endParaRPr/>
          </a:p>
          <a:p>
            <a:pPr algn="just">
              <a:lnSpc>
                <a:spcPct val="100000"/>
              </a:lnSpc>
            </a:pPr>
            <a:r>
              <a:rPr b="1" lang="pt-BR" sz="2000" spc="-1" strike="noStrike">
                <a:solidFill>
                  <a:srgbClr val="ff0000"/>
                </a:solidFill>
                <a:uFill>
                  <a:solidFill>
                    <a:srgbClr val="ffffff"/>
                  </a:solidFill>
                </a:uFill>
                <a:latin typeface="Calibri"/>
                <a:ea typeface="DejaVu Sans"/>
              </a:rPr>
              <a:t>O novo exoplaneta orbita a estrela </a:t>
            </a:r>
            <a:r>
              <a:rPr lang="pt-BR" sz="2000" spc="-1" strike="noStrike">
                <a:solidFill>
                  <a:srgbClr val="000000"/>
                </a:solidFill>
                <a:uFill>
                  <a:solidFill>
                    <a:srgbClr val="ffffff"/>
                  </a:solidFill>
                </a:uFill>
                <a:latin typeface="Calibri"/>
                <a:ea typeface="DejaVu Sans"/>
              </a:rPr>
              <a:t>51 Eridani, uma estrela com pouco mais de 20 milhões de anos de idade, </a:t>
            </a:r>
            <a:r>
              <a:rPr b="1" lang="pt-BR" sz="2000" spc="-1" strike="noStrike">
                <a:solidFill>
                  <a:srgbClr val="ff0000"/>
                </a:solidFill>
                <a:uFill>
                  <a:solidFill>
                    <a:srgbClr val="ffffff"/>
                  </a:solidFill>
                </a:uFill>
                <a:latin typeface="Calibri"/>
                <a:ea typeface="DejaVu Sans"/>
              </a:rPr>
              <a:t>a apenas 13 unidades astronômicas de distância.</a:t>
            </a:r>
            <a:endParaRPr/>
          </a:p>
          <a:p>
            <a:pPr algn="just">
              <a:lnSpc>
                <a:spcPct val="100000"/>
              </a:lnSpc>
            </a:pPr>
            <a:r>
              <a:rPr b="1" lang="pt-BR" sz="2000" spc="-1" strike="noStrike">
                <a:solidFill>
                  <a:srgbClr val="ff0000"/>
                </a:solidFill>
                <a:uFill>
                  <a:solidFill>
                    <a:srgbClr val="ffffff"/>
                  </a:solidFill>
                </a:uFill>
                <a:latin typeface="Calibri"/>
                <a:ea typeface="DejaVu Sans"/>
              </a:rPr>
              <a:t>Como a estrela é muito jovem, ela e seus planetas dão informações valiosas sobre a formação dos sistemas planetários </a:t>
            </a:r>
            <a:r>
              <a:rPr lang="pt-BR" sz="2000" spc="-1" strike="noStrike">
                <a:solidFill>
                  <a:srgbClr val="000000"/>
                </a:solidFill>
                <a:uFill>
                  <a:solidFill>
                    <a:srgbClr val="ffffff"/>
                  </a:solidFill>
                </a:uFill>
                <a:latin typeface="Calibri"/>
                <a:ea typeface="DejaVu Sans"/>
              </a:rPr>
              <a:t>- calcula-se que o Sistema Solar tenha 4,5 bilhões de anos.</a:t>
            </a:r>
            <a:endParaRPr/>
          </a:p>
          <a:p>
            <a:pPr algn="just">
              <a:lnSpc>
                <a:spcPct val="100000"/>
              </a:lnSpc>
            </a:pPr>
            <a:r>
              <a:rPr lang="pt-BR" sz="2000" spc="-1" strike="noStrike">
                <a:solidFill>
                  <a:srgbClr val="000000"/>
                </a:solidFill>
                <a:uFill>
                  <a:solidFill>
                    <a:srgbClr val="ffffff"/>
                  </a:solidFill>
                </a:uFill>
                <a:latin typeface="Calibri"/>
                <a:ea typeface="DejaVu Sans"/>
              </a:rPr>
              <a:t>Na verdade, as descobertas recentes têm desafiado </a:t>
            </a:r>
            <a:r>
              <a:rPr b="1" lang="pt-BR" sz="2000" spc="-1" strike="noStrike">
                <a:solidFill>
                  <a:srgbClr val="ff0000"/>
                </a:solidFill>
                <a:uFill>
                  <a:solidFill>
                    <a:srgbClr val="ffffff"/>
                  </a:solidFill>
                </a:uFill>
                <a:latin typeface="Calibri"/>
                <a:ea typeface="DejaVu Sans"/>
              </a:rPr>
              <a:t>os astrônomos, que acreditavam que planetas como Júpiter nasciam lentamente e de forma fria. </a:t>
            </a:r>
            <a:r>
              <a:rPr lang="pt-BR" sz="2000" spc="-1" strike="noStrike">
                <a:solidFill>
                  <a:srgbClr val="000000"/>
                </a:solidFill>
                <a:uFill>
                  <a:solidFill>
                    <a:srgbClr val="ffffff"/>
                  </a:solidFill>
                </a:uFill>
                <a:latin typeface="Calibri"/>
                <a:ea typeface="DejaVu Sans"/>
              </a:rPr>
              <a:t>Planetas como o 51 Eridani b dão suporte à teoria do "início quente", que propõe que esses planetas se formam rapidamente e com muito calor.</a:t>
            </a:r>
            <a:endParaRPr/>
          </a:p>
        </p:txBody>
      </p:sp>
      <p:sp>
        <p:nvSpPr>
          <p:cNvPr id="217"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6B13C540-7416-45F6-8A71-609FF8F95769}"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a:off x="899640" y="-218160"/>
            <a:ext cx="7559640" cy="60026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gn="ctr">
              <a:lnSpc>
                <a:spcPct val="100000"/>
              </a:lnSpc>
            </a:pPr>
            <a:r>
              <a:rPr b="1" lang="pt-BR" sz="2800" spc="-1" strike="noStrike" u="sng">
                <a:solidFill>
                  <a:srgbClr val="000000"/>
                </a:solidFill>
                <a:uFill>
                  <a:solidFill>
                    <a:srgbClr val="ffffff"/>
                  </a:solidFill>
                </a:uFill>
                <a:latin typeface="Calibri"/>
                <a:ea typeface="DejaVu Sans"/>
              </a:rPr>
              <a:t>Planetas habitáveis</a:t>
            </a:r>
            <a:endParaRPr/>
          </a:p>
          <a:p>
            <a:pPr>
              <a:lnSpc>
                <a:spcPct val="100000"/>
              </a:lnSpc>
            </a:pPr>
            <a:endParaRPr/>
          </a:p>
          <a:p>
            <a:pPr algn="just">
              <a:lnSpc>
                <a:spcPct val="100000"/>
              </a:lnSpc>
            </a:pPr>
            <a:r>
              <a:rPr b="1" lang="pt-BR" sz="1800" spc="-1" strike="noStrike">
                <a:solidFill>
                  <a:srgbClr val="000000"/>
                </a:solidFill>
                <a:uFill>
                  <a:solidFill>
                    <a:srgbClr val="ffffff"/>
                  </a:solidFill>
                </a:uFill>
                <a:latin typeface="Calibri"/>
                <a:ea typeface="DejaVu Sans"/>
              </a:rPr>
              <a:t>15:6.14 </a:t>
            </a:r>
            <a:r>
              <a:rPr i="1" lang="pt-BR" sz="1800" spc="-1" strike="noStrike">
                <a:solidFill>
                  <a:srgbClr val="000000"/>
                </a:solidFill>
                <a:uFill>
                  <a:solidFill>
                    <a:srgbClr val="ffffff"/>
                  </a:solidFill>
                </a:uFill>
                <a:latin typeface="Calibri"/>
                <a:ea typeface="DejaVu Sans"/>
              </a:rPr>
              <a:t>Os Planetas.</a:t>
            </a:r>
            <a:r>
              <a:rPr lang="pt-BR" sz="1800" spc="-1" strike="noStrike">
                <a:solidFill>
                  <a:srgbClr val="000000"/>
                </a:solidFill>
                <a:uFill>
                  <a:solidFill>
                    <a:srgbClr val="ffffff"/>
                  </a:solidFill>
                </a:uFill>
                <a:latin typeface="Calibri"/>
                <a:ea typeface="DejaVu Sans"/>
              </a:rPr>
              <a:t> São os maiores agregados de matéria a seguirem uma órbita em torno de um sol ou de algum outro corpo espacial. Variam de tamanho, desde os planetesimais até as enormes esferas gasosas, líquidas ou sólidas. </a:t>
            </a:r>
            <a:r>
              <a:rPr b="1" lang="pt-BR" sz="1800" spc="-1" strike="noStrike">
                <a:solidFill>
                  <a:srgbClr val="ff0000"/>
                </a:solidFill>
                <a:uFill>
                  <a:solidFill>
                    <a:srgbClr val="ffffff"/>
                  </a:solidFill>
                </a:uFill>
                <a:latin typeface="Calibri"/>
                <a:ea typeface="DejaVu Sans"/>
              </a:rPr>
              <a:t>Os mundos frios</a:t>
            </a:r>
            <a:r>
              <a:rPr lang="pt-BR" sz="1800" spc="-1" strike="noStrike">
                <a:solidFill>
                  <a:srgbClr val="000000"/>
                </a:solidFill>
                <a:uFill>
                  <a:solidFill>
                    <a:srgbClr val="ffffff"/>
                  </a:solidFill>
                </a:uFill>
                <a:latin typeface="Calibri"/>
                <a:ea typeface="DejaVu Sans"/>
              </a:rPr>
              <a:t>, que se formaram pela reunião de material flutuante no espaço, quando acontece de estarem em uma relação adequada com os sóis próximos, </a:t>
            </a:r>
            <a:r>
              <a:rPr b="1" lang="pt-BR" sz="1800" spc="-1" strike="noStrike">
                <a:solidFill>
                  <a:srgbClr val="ff0000"/>
                </a:solidFill>
                <a:uFill>
                  <a:solidFill>
                    <a:srgbClr val="ffffff"/>
                  </a:solidFill>
                </a:uFill>
                <a:latin typeface="Calibri"/>
                <a:ea typeface="DejaVu Sans"/>
              </a:rPr>
              <a:t>são os planetas ideais para abrigarem habitantes inteligentes. </a:t>
            </a:r>
            <a:r>
              <a:rPr lang="pt-BR" sz="1800" spc="-1" strike="noStrike">
                <a:solidFill>
                  <a:srgbClr val="000000"/>
                </a:solidFill>
                <a:uFill>
                  <a:solidFill>
                    <a:srgbClr val="ffffff"/>
                  </a:solidFill>
                </a:uFill>
                <a:latin typeface="Calibri"/>
                <a:ea typeface="DejaVu Sans"/>
              </a:rPr>
              <a:t>Os sóis mortos, via de regra, não são adequados à vida; eles estão comumente a uma distância muito grande de um sol vivo e flamejante, além do que são também muito maciços, e a gravidade é imensa na sua superfície.</a:t>
            </a:r>
            <a:endParaRPr/>
          </a:p>
          <a:p>
            <a:pPr algn="just">
              <a:lnSpc>
                <a:spcPct val="100000"/>
              </a:lnSpc>
            </a:pPr>
            <a:endParaRPr/>
          </a:p>
          <a:p>
            <a:pPr algn="just">
              <a:lnSpc>
                <a:spcPct val="100000"/>
              </a:lnSpc>
            </a:pPr>
            <a:r>
              <a:rPr b="1" lang="pt-BR" sz="1800" spc="-1" strike="noStrike">
                <a:solidFill>
                  <a:srgbClr val="000000"/>
                </a:solidFill>
                <a:uFill>
                  <a:solidFill>
                    <a:srgbClr val="ffffff"/>
                  </a:solidFill>
                </a:uFill>
                <a:latin typeface="Calibri"/>
                <a:ea typeface="DejaVu Sans"/>
              </a:rPr>
              <a:t>15:6.15 </a:t>
            </a:r>
            <a:r>
              <a:rPr b="1" lang="pt-BR" sz="1800" spc="-1" strike="noStrike">
                <a:solidFill>
                  <a:srgbClr val="ff0000"/>
                </a:solidFill>
                <a:uFill>
                  <a:solidFill>
                    <a:srgbClr val="ffffff"/>
                  </a:solidFill>
                </a:uFill>
                <a:latin typeface="Calibri"/>
                <a:ea typeface="DejaVu Sans"/>
              </a:rPr>
              <a:t>No vosso superuniverso, menos de um planeta frio em quarenta é habitável pelos seres da vossa ordem. </a:t>
            </a:r>
            <a:r>
              <a:rPr lang="pt-BR" sz="1800" spc="-1" strike="noStrike">
                <a:solidFill>
                  <a:srgbClr val="000000"/>
                </a:solidFill>
                <a:uFill>
                  <a:solidFill>
                    <a:srgbClr val="ffffff"/>
                  </a:solidFill>
                </a:uFill>
                <a:latin typeface="Calibri"/>
                <a:ea typeface="DejaVu Sans"/>
              </a:rPr>
              <a:t>E, é claro, os sóis superaquecidos e os mundos exteriores gelados são inadequados para abrigar a vida superior. </a:t>
            </a:r>
            <a:r>
              <a:rPr b="1" lang="pt-BR" sz="1800" spc="-1" strike="noStrike">
                <a:solidFill>
                  <a:srgbClr val="ff0000"/>
                </a:solidFill>
                <a:uFill>
                  <a:solidFill>
                    <a:srgbClr val="ffffff"/>
                  </a:solidFill>
                </a:uFill>
                <a:latin typeface="Calibri"/>
                <a:ea typeface="DejaVu Sans"/>
              </a:rPr>
              <a:t>No vosso sistema solar, apenas três planetas, no presente, são adequados para abrigar a vida. Urântia, sob muitos pontos de vista, é ideal para o habitat humano,</a:t>
            </a:r>
            <a:r>
              <a:rPr lang="pt-BR" sz="1800" spc="-1" strike="noStrike">
                <a:solidFill>
                  <a:srgbClr val="000000"/>
                </a:solidFill>
                <a:uFill>
                  <a:solidFill>
                    <a:srgbClr val="ffffff"/>
                  </a:solidFill>
                </a:uFill>
                <a:latin typeface="Calibri"/>
                <a:ea typeface="DejaVu Sans"/>
              </a:rPr>
              <a:t> pelo seu tamanho, densidade e localização.</a:t>
            </a:r>
            <a:endParaRPr/>
          </a:p>
        </p:txBody>
      </p:sp>
      <p:sp>
        <p:nvSpPr>
          <p:cNvPr id="219"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6590B29C-2757-4CA7-83EA-9EA167329712}"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b="1" lang="pt-BR" sz="2400" spc="-1" strike="noStrike">
                <a:solidFill>
                  <a:srgbClr val="000000"/>
                </a:solidFill>
                <a:uFill>
                  <a:solidFill>
                    <a:srgbClr val="ffffff"/>
                  </a:solidFill>
                </a:uFill>
                <a:latin typeface="Calibri"/>
                <a:ea typeface="DejaVu Sans"/>
              </a:rPr>
              <a:t>Um quinto das estrelas pode ter planetas do tamanho da Terra</a:t>
            </a:r>
            <a:endParaRPr/>
          </a:p>
          <a:p>
            <a:pPr algn="ctr">
              <a:lnSpc>
                <a:spcPct val="100000"/>
              </a:lnSpc>
            </a:pPr>
            <a:r>
              <a:rPr lang="pt-BR" sz="1800" spc="-1" strike="noStrike">
                <a:solidFill>
                  <a:srgbClr val="000000"/>
                </a:solidFill>
                <a:uFill>
                  <a:solidFill>
                    <a:srgbClr val="ffffff"/>
                  </a:solidFill>
                </a:uFill>
                <a:latin typeface="Calibri"/>
                <a:ea typeface="DejaVu Sans"/>
              </a:rPr>
              <a:t>BBC -</a:t>
            </a:r>
            <a:r>
              <a:rPr b="1" lang="pt-BR" sz="2400" spc="-1" strike="noStrike">
                <a:solidFill>
                  <a:srgbClr val="000000"/>
                </a:solidFill>
                <a:uFill>
                  <a:solidFill>
                    <a:srgbClr val="ffffff"/>
                  </a:solidFill>
                </a:uFill>
                <a:latin typeface="Calibri"/>
                <a:ea typeface="DejaVu Sans"/>
              </a:rPr>
              <a:t> </a:t>
            </a:r>
            <a:r>
              <a:rPr lang="pt-BR" sz="1800" spc="-1" strike="noStrike">
                <a:solidFill>
                  <a:srgbClr val="000000"/>
                </a:solidFill>
                <a:uFill>
                  <a:solidFill>
                    <a:srgbClr val="ffffff"/>
                  </a:solidFill>
                </a:uFill>
                <a:latin typeface="Calibri"/>
                <a:ea typeface="DejaVu Sans"/>
              </a:rPr>
              <a:t>Inovação Tecnológica</a:t>
            </a:r>
            <a:r>
              <a:rPr lang="pt-BR" sz="1400" spc="-1" strike="noStrike">
                <a:solidFill>
                  <a:srgbClr val="000000"/>
                </a:solidFill>
                <a:uFill>
                  <a:solidFill>
                    <a:srgbClr val="ffffff"/>
                  </a:solidFill>
                </a:uFill>
                <a:latin typeface="Calibri"/>
                <a:ea typeface="DejaVu Sans"/>
              </a:rPr>
              <a:t> </a:t>
            </a:r>
            <a:r>
              <a:rPr lang="pt-BR" sz="1800" spc="-1" strike="noStrike">
                <a:solidFill>
                  <a:srgbClr val="000000"/>
                </a:solidFill>
                <a:uFill>
                  <a:solidFill>
                    <a:srgbClr val="ffffff"/>
                  </a:solidFill>
                </a:uFill>
                <a:latin typeface="Calibri"/>
                <a:ea typeface="DejaVu Sans"/>
              </a:rPr>
              <a:t>– 05 NOV 2013</a:t>
            </a:r>
            <a:endParaRPr/>
          </a:p>
        </p:txBody>
      </p:sp>
      <p:sp>
        <p:nvSpPr>
          <p:cNvPr id="221" name="CustomShape 2"/>
          <p:cNvSpPr/>
          <p:nvPr/>
        </p:nvSpPr>
        <p:spPr>
          <a:xfrm>
            <a:off x="457200" y="4581000"/>
            <a:ext cx="8228520" cy="1544040"/>
          </a:xfrm>
          <a:prstGeom prst="rect">
            <a:avLst/>
          </a:prstGeom>
          <a:noFill/>
          <a:ln>
            <a:noFill/>
          </a:ln>
        </p:spPr>
        <p:style>
          <a:lnRef idx="0"/>
          <a:fillRef idx="0"/>
          <a:effectRef idx="0"/>
          <a:fontRef idx="minor"/>
        </p:style>
        <p:txBody>
          <a:bodyPr lIns="90000" rIns="90000" tIns="45000" bIns="45000"/>
          <a:p>
            <a:pPr algn="just">
              <a:lnSpc>
                <a:spcPct val="100000"/>
              </a:lnSpc>
            </a:pPr>
            <a:r>
              <a:rPr lang="pt-BR" sz="2000" spc="-1" strike="noStrike">
                <a:solidFill>
                  <a:srgbClr val="000000"/>
                </a:solidFill>
                <a:uFill>
                  <a:solidFill>
                    <a:srgbClr val="ffffff"/>
                  </a:solidFill>
                </a:uFill>
                <a:latin typeface="Calibri"/>
                <a:ea typeface="DejaVu Sans"/>
              </a:rPr>
              <a:t>Os astrônomos contam com dados suficientes para estimar quantas das cerca de 100 bilhões de estrelas da nossa galáxia têm planetas do tamanho da Terra e potencialmente habitáveis.</a:t>
            </a:r>
            <a:endParaRPr/>
          </a:p>
          <a:p>
            <a:pPr algn="just">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Com base em uma análise estatística de todas as observações do Kepler, astrônomos estimaram agora que 1 em cada 5 estrelas parecidas com o Sol têm planetas do tamanho da Terra e uma temperatura de superfície propícia à vida similar à da Terra.</a:t>
            </a:r>
            <a:endParaRPr/>
          </a:p>
          <a:p>
            <a:pPr algn="just">
              <a:lnSpc>
                <a:spcPct val="100000"/>
              </a:lnSpc>
            </a:pPr>
            <a:endParaRPr/>
          </a:p>
          <a:p>
            <a:pPr algn="just">
              <a:lnSpc>
                <a:spcPct val="100000"/>
              </a:lnSpc>
            </a:pPr>
            <a:endParaRPr/>
          </a:p>
          <a:p>
            <a:pPr algn="just">
              <a:lnSpc>
                <a:spcPct val="100000"/>
              </a:lnSpc>
            </a:pPr>
            <a:endParaRPr/>
          </a:p>
        </p:txBody>
      </p:sp>
      <p:pic>
        <p:nvPicPr>
          <p:cNvPr id="222" name="Imagem 3" descr=""/>
          <p:cNvPicPr/>
          <p:nvPr/>
        </p:nvPicPr>
        <p:blipFill>
          <a:blip r:embed="rId1"/>
          <a:stretch/>
        </p:blipFill>
        <p:spPr>
          <a:xfrm>
            <a:off x="1780200" y="1412640"/>
            <a:ext cx="5237640" cy="3142080"/>
          </a:xfrm>
          <a:prstGeom prst="rect">
            <a:avLst/>
          </a:prstGeom>
          <a:ln>
            <a:noFill/>
          </a:ln>
        </p:spPr>
      </p:pic>
      <p:sp>
        <p:nvSpPr>
          <p:cNvPr id="223"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EA549CD-DDD5-4763-B041-DF041550AC7A}"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b="1" lang="pt-BR" sz="2400" spc="-1" strike="noStrike">
                <a:solidFill>
                  <a:srgbClr val="000000"/>
                </a:solidFill>
                <a:uFill>
                  <a:solidFill>
                    <a:srgbClr val="ffffff"/>
                  </a:solidFill>
                </a:uFill>
                <a:latin typeface="Calibri"/>
                <a:ea typeface="DejaVu Sans"/>
              </a:rPr>
              <a:t>Astrônomos brasileiros descobrem Sistema Solar 2.0</a:t>
            </a:r>
            <a:endParaRPr/>
          </a:p>
          <a:p>
            <a:pPr algn="ctr">
              <a:lnSpc>
                <a:spcPct val="100000"/>
              </a:lnSpc>
            </a:pPr>
            <a:r>
              <a:rPr lang="pt-BR" sz="1800" spc="-1" strike="noStrike">
                <a:solidFill>
                  <a:srgbClr val="000000"/>
                </a:solidFill>
                <a:uFill>
                  <a:solidFill>
                    <a:srgbClr val="ffffff"/>
                  </a:solidFill>
                </a:uFill>
                <a:latin typeface="Calibri"/>
                <a:ea typeface="DejaVu Sans"/>
              </a:rPr>
              <a:t>Inovação Tecnológica</a:t>
            </a:r>
            <a:r>
              <a:rPr lang="pt-BR" sz="1400" spc="-1" strike="noStrike">
                <a:solidFill>
                  <a:srgbClr val="000000"/>
                </a:solidFill>
                <a:uFill>
                  <a:solidFill>
                    <a:srgbClr val="ffffff"/>
                  </a:solidFill>
                </a:uFill>
                <a:latin typeface="Calibri"/>
                <a:ea typeface="DejaVu Sans"/>
              </a:rPr>
              <a:t> </a:t>
            </a:r>
            <a:r>
              <a:rPr lang="pt-BR" sz="1800" spc="-1" strike="noStrike">
                <a:solidFill>
                  <a:srgbClr val="000000"/>
                </a:solidFill>
                <a:uFill>
                  <a:solidFill>
                    <a:srgbClr val="ffffff"/>
                  </a:solidFill>
                </a:uFill>
                <a:latin typeface="Calibri"/>
                <a:ea typeface="DejaVu Sans"/>
              </a:rPr>
              <a:t>– 16 JUL 2015</a:t>
            </a:r>
            <a:endParaRPr/>
          </a:p>
        </p:txBody>
      </p:sp>
      <p:sp>
        <p:nvSpPr>
          <p:cNvPr id="225"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algn="just">
              <a:lnSpc>
                <a:spcPct val="100000"/>
              </a:lnSpc>
            </a:pPr>
            <a:r>
              <a:rPr lang="pt-BR" sz="2000" spc="-1" strike="noStrike">
                <a:solidFill>
                  <a:srgbClr val="000000"/>
                </a:solidFill>
                <a:uFill>
                  <a:solidFill>
                    <a:srgbClr val="ffffff"/>
                  </a:solidFill>
                </a:uFill>
                <a:latin typeface="Calibri"/>
                <a:ea typeface="DejaVu Sans"/>
              </a:rPr>
              <a:t>Uma equipe internacional liderada pelo astrônomo Jorge Melendez, professor no Instituto de Astronomia da USP, descobriu um planeta com uma massa muito semelhante à de Júpiter, em órbita de uma estrela semelhante ao Sol.</a:t>
            </a:r>
            <a:endParaRPr/>
          </a:p>
          <a:p>
            <a:pPr algn="just">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Embora já se tenham descoberto muitos planetas semelhantes a Júpiter, a uma variedade de distâncias de estrelas do tipo solar, </a:t>
            </a:r>
            <a:r>
              <a:rPr b="1" lang="pt-BR" sz="2000" spc="-1" strike="noStrike">
                <a:solidFill>
                  <a:srgbClr val="ff0000"/>
                </a:solidFill>
                <a:uFill>
                  <a:solidFill>
                    <a:srgbClr val="ffffff"/>
                  </a:solidFill>
                </a:uFill>
                <a:latin typeface="Calibri"/>
                <a:ea typeface="DejaVu Sans"/>
              </a:rPr>
              <a:t>o planeta agora descoberto, tanto em termos de massa como de distância à sua estrela hospedeira, e em termos de semelhança entre esta estrela e o nosso Sol, é o análogo mais preciso encontrado até agora do Sol e de Júpiter.</a:t>
            </a:r>
            <a:endParaRPr/>
          </a:p>
          <a:p>
            <a:pPr algn="just">
              <a:lnSpc>
                <a:spcPct val="100000"/>
              </a:lnSpc>
            </a:pPr>
            <a:endParaRPr/>
          </a:p>
          <a:p>
            <a:pPr algn="just">
              <a:lnSpc>
                <a:spcPct val="100000"/>
              </a:lnSpc>
            </a:pPr>
            <a:r>
              <a:rPr b="1" lang="pt-BR" sz="2000" spc="-1" strike="noStrike">
                <a:solidFill>
                  <a:srgbClr val="ff0000"/>
                </a:solidFill>
                <a:uFill>
                  <a:solidFill>
                    <a:srgbClr val="ffffff"/>
                  </a:solidFill>
                </a:uFill>
                <a:latin typeface="Calibri"/>
                <a:ea typeface="DejaVu Sans"/>
              </a:rPr>
              <a:t>A estrela HIP 11915 tem aproximadamente a mesma idade que o Sol e uma composição química semelhante à do Sol, o que sugere que possam existir também planetas rochosos em órbitas mais próximas da estrela.</a:t>
            </a:r>
            <a:endParaRPr/>
          </a:p>
          <a:p>
            <a:pPr algn="just">
              <a:lnSpc>
                <a:spcPct val="100000"/>
              </a:lnSpc>
            </a:pPr>
            <a:endParaRPr/>
          </a:p>
          <a:p>
            <a:pPr algn="just">
              <a:lnSpc>
                <a:spcPct val="100000"/>
              </a:lnSpc>
            </a:pPr>
            <a:r>
              <a:rPr lang="pt-BR" sz="2000" spc="-1" strike="noStrike">
                <a:solidFill>
                  <a:srgbClr val="000000"/>
                </a:solidFill>
                <a:uFill>
                  <a:solidFill>
                    <a:srgbClr val="ffffff"/>
                  </a:solidFill>
                </a:uFill>
                <a:latin typeface="Calibri"/>
                <a:ea typeface="DejaVu Sans"/>
              </a:rPr>
              <a:t>A hospedeira do planeta, a gêmea solar HIP 11915, não é apenas semelhante ao Sol em termos de massa, mas tem também aproximadamente a mesma idade. Fortalecendo ainda mais as similaridades, a composição desta estrela é semelhante à do Sol. A assinatura química do nosso Sol pode estar parcialmente marcada pela presença de planetas rochosos no Sistema Solar, o que indica a possibilidade da existência de planetas rochosos em torno da HIP 11915, que ainda deverão ser localizados.</a:t>
            </a:r>
            <a:endParaRPr/>
          </a:p>
        </p:txBody>
      </p:sp>
      <p:sp>
        <p:nvSpPr>
          <p:cNvPr id="226"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DF2915CD-F455-4FCD-A072-B89DC885E2BA}"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CustomShape 1"/>
          <p:cNvSpPr/>
          <p:nvPr/>
        </p:nvSpPr>
        <p:spPr>
          <a:xfrm>
            <a:off x="1371600" y="2906640"/>
            <a:ext cx="7771320" cy="1499040"/>
          </a:xfrm>
          <a:prstGeom prst="rect">
            <a:avLst/>
          </a:prstGeom>
          <a:noFill/>
          <a:ln>
            <a:noFill/>
          </a:ln>
        </p:spPr>
        <p:style>
          <a:lnRef idx="0"/>
          <a:fillRef idx="0"/>
          <a:effectRef idx="0"/>
          <a:fontRef idx="minor"/>
        </p:style>
        <p:txBody>
          <a:bodyPr lIns="90000" rIns="90000" tIns="45000" bIns="45000"/>
          <a:p>
            <a:pPr>
              <a:lnSpc>
                <a:spcPct val="100000"/>
              </a:lnSpc>
            </a:pPr>
            <a:r>
              <a:rPr b="1" lang="pt-BR" sz="2800" spc="-1" strike="noStrike">
                <a:solidFill>
                  <a:srgbClr val="000000"/>
                </a:solidFill>
                <a:uFill>
                  <a:solidFill>
                    <a:srgbClr val="ffffff"/>
                  </a:solidFill>
                </a:uFill>
                <a:latin typeface="Calibri"/>
                <a:ea typeface="DejaVu Sans"/>
              </a:rPr>
              <a:t>Nem tudo em que eu acredito é real.</a:t>
            </a:r>
            <a:endParaRPr/>
          </a:p>
          <a:p>
            <a:pPr>
              <a:lnSpc>
                <a:spcPct val="100000"/>
              </a:lnSpc>
            </a:pPr>
            <a:r>
              <a:rPr b="1" lang="pt-BR" sz="2800" spc="-1" strike="noStrike">
                <a:solidFill>
                  <a:srgbClr val="000000"/>
                </a:solidFill>
                <a:uFill>
                  <a:solidFill>
                    <a:srgbClr val="ffffff"/>
                  </a:solidFill>
                </a:uFill>
                <a:latin typeface="Calibri"/>
                <a:ea typeface="DejaVu Sans"/>
              </a:rPr>
              <a:t>Nem tudo o que é real eu acredito.</a:t>
            </a:r>
            <a:endParaRPr/>
          </a:p>
          <a:p>
            <a:pPr>
              <a:lnSpc>
                <a:spcPct val="100000"/>
              </a:lnSpc>
            </a:pPr>
            <a:r>
              <a:rPr b="1" lang="pt-BR" sz="2800" spc="-1" strike="noStrike">
                <a:solidFill>
                  <a:srgbClr val="000000"/>
                </a:solidFill>
                <a:uFill>
                  <a:solidFill>
                    <a:srgbClr val="ffffff"/>
                  </a:solidFill>
                </a:uFill>
                <a:latin typeface="Calibri"/>
                <a:ea typeface="DejaVu Sans"/>
              </a:rPr>
              <a:t>	</a:t>
            </a:r>
            <a:r>
              <a:rPr b="1" lang="pt-BR" sz="2800" spc="-1" strike="noStrike">
                <a:solidFill>
                  <a:srgbClr val="000000"/>
                </a:solidFill>
                <a:uFill>
                  <a:solidFill>
                    <a:srgbClr val="ffffff"/>
                  </a:solidFill>
                </a:uFill>
                <a:latin typeface="Calibri"/>
                <a:ea typeface="DejaVu Sans"/>
              </a:rPr>
              <a:t>	</a:t>
            </a:r>
            <a:r>
              <a:rPr b="1" lang="pt-BR" sz="2800" spc="-1" strike="noStrike">
                <a:solidFill>
                  <a:srgbClr val="000000"/>
                </a:solidFill>
                <a:uFill>
                  <a:solidFill>
                    <a:srgbClr val="ffffff"/>
                  </a:solidFill>
                </a:uFill>
                <a:latin typeface="Calibri"/>
                <a:ea typeface="DejaVu Sans"/>
              </a:rPr>
              <a:t>	</a:t>
            </a:r>
            <a:r>
              <a:rPr b="1" lang="pt-BR" sz="2800" spc="-1" strike="noStrike">
                <a:solidFill>
                  <a:srgbClr val="000000"/>
                </a:solidFill>
                <a:uFill>
                  <a:solidFill>
                    <a:srgbClr val="ffffff"/>
                  </a:solidFill>
                </a:uFill>
                <a:latin typeface="Calibri"/>
                <a:ea typeface="DejaVu Sans"/>
              </a:rPr>
              <a:t>	</a:t>
            </a:r>
            <a:r>
              <a:rPr b="1" lang="pt-BR" sz="2800" spc="-1" strike="noStrike">
                <a:solidFill>
                  <a:srgbClr val="000000"/>
                </a:solidFill>
                <a:uFill>
                  <a:solidFill>
                    <a:srgbClr val="ffffff"/>
                  </a:solidFill>
                </a:uFill>
                <a:latin typeface="Calibri"/>
                <a:ea typeface="DejaVu Sans"/>
              </a:rPr>
              <a:t>( Sergio Klein )</a:t>
            </a:r>
            <a:endParaRPr/>
          </a:p>
        </p:txBody>
      </p:sp>
      <p:sp>
        <p:nvSpPr>
          <p:cNvPr id="155"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DD642ED-BE0A-4325-B46C-F31FA5916F88}"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b="1" lang="pt-BR" sz="2400" spc="-1" strike="noStrike">
                <a:solidFill>
                  <a:srgbClr val="000000"/>
                </a:solidFill>
                <a:uFill>
                  <a:solidFill>
                    <a:srgbClr val="ffffff"/>
                  </a:solidFill>
                </a:uFill>
                <a:latin typeface="Calibri"/>
                <a:ea typeface="DejaVu Sans"/>
              </a:rPr>
              <a:t>Descoberto planeta "primo mais velho" da Terra</a:t>
            </a:r>
            <a:endParaRPr/>
          </a:p>
          <a:p>
            <a:pPr algn="ctr">
              <a:lnSpc>
                <a:spcPct val="100000"/>
              </a:lnSpc>
            </a:pPr>
            <a:r>
              <a:rPr lang="pt-BR" sz="1800" spc="-1" strike="noStrike">
                <a:solidFill>
                  <a:srgbClr val="000000"/>
                </a:solidFill>
                <a:uFill>
                  <a:solidFill>
                    <a:srgbClr val="ffffff"/>
                  </a:solidFill>
                </a:uFill>
                <a:latin typeface="Calibri"/>
                <a:ea typeface="DejaVu Sans"/>
              </a:rPr>
              <a:t>Inovação Tecnológica</a:t>
            </a:r>
            <a:r>
              <a:rPr lang="pt-BR" sz="1400" spc="-1" strike="noStrike">
                <a:solidFill>
                  <a:srgbClr val="000000"/>
                </a:solidFill>
                <a:uFill>
                  <a:solidFill>
                    <a:srgbClr val="ffffff"/>
                  </a:solidFill>
                </a:uFill>
                <a:latin typeface="Calibri"/>
                <a:ea typeface="DejaVu Sans"/>
              </a:rPr>
              <a:t> </a:t>
            </a:r>
            <a:r>
              <a:rPr lang="pt-BR" sz="1800" spc="-1" strike="noStrike">
                <a:solidFill>
                  <a:srgbClr val="000000"/>
                </a:solidFill>
                <a:uFill>
                  <a:solidFill>
                    <a:srgbClr val="ffffff"/>
                  </a:solidFill>
                </a:uFill>
                <a:latin typeface="Calibri"/>
                <a:ea typeface="DejaVu Sans"/>
              </a:rPr>
              <a:t>– 23 JUL 2015</a:t>
            </a:r>
            <a:endParaRPr/>
          </a:p>
        </p:txBody>
      </p:sp>
      <p:sp>
        <p:nvSpPr>
          <p:cNvPr id="228"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algn="just">
              <a:lnSpc>
                <a:spcPct val="100000"/>
              </a:lnSpc>
            </a:pPr>
            <a:r>
              <a:rPr lang="pt-BR" sz="1800" spc="-1" strike="noStrike">
                <a:solidFill>
                  <a:srgbClr val="000000"/>
                </a:solidFill>
                <a:uFill>
                  <a:solidFill>
                    <a:srgbClr val="ffffff"/>
                  </a:solidFill>
                </a:uFill>
                <a:latin typeface="Calibri"/>
                <a:ea typeface="DejaVu Sans"/>
              </a:rPr>
              <a:t>O telescópio espacial Kepler, da Nasa, confirmou a descoberta de um planeta de dimensão próxima à da Terra e que orbita uma estrela parecida com o Sol.</a:t>
            </a:r>
            <a:endParaRPr/>
          </a:p>
          <a:p>
            <a:pPr algn="just">
              <a:lnSpc>
                <a:spcPct val="100000"/>
              </a:lnSpc>
            </a:pPr>
            <a:r>
              <a:rPr lang="pt-BR" sz="1800" spc="-1" strike="noStrike">
                <a:solidFill>
                  <a:srgbClr val="000000"/>
                </a:solidFill>
                <a:uFill>
                  <a:solidFill>
                    <a:srgbClr val="ffffff"/>
                  </a:solidFill>
                </a:uFill>
                <a:latin typeface="Calibri"/>
                <a:ea typeface="DejaVu Sans"/>
              </a:rPr>
              <a:t>O Kepler-452b está localizado na zona habitável da sua estrela, uma área do espaço em volta dos sóis que têm temperatura parecida com a da Terra e apresentam condições para a existência de água líquida na superfície de corpos celestes.</a:t>
            </a:r>
            <a:endParaRPr/>
          </a:p>
          <a:p>
            <a:pPr algn="just">
              <a:lnSpc>
                <a:spcPct val="100000"/>
              </a:lnSpc>
            </a:pPr>
            <a:r>
              <a:rPr lang="pt-BR" sz="1800" spc="-1" strike="noStrike">
                <a:solidFill>
                  <a:srgbClr val="000000"/>
                </a:solidFill>
                <a:uFill>
                  <a:solidFill>
                    <a:srgbClr val="ffffff"/>
                  </a:solidFill>
                </a:uFill>
                <a:latin typeface="Calibri"/>
                <a:ea typeface="DejaVu Sans"/>
              </a:rPr>
              <a:t>Ele é o menor planeta descoberto até hoje orbitando dentro da zona habitável de uma estrela do tipo G2, o mesmo tipo do nosso Sol.</a:t>
            </a:r>
            <a:endParaRPr/>
          </a:p>
          <a:p>
            <a:pPr algn="just">
              <a:lnSpc>
                <a:spcPct val="100000"/>
              </a:lnSpc>
            </a:pPr>
            <a:r>
              <a:rPr lang="pt-BR" sz="1800" spc="-1" strike="noStrike">
                <a:solidFill>
                  <a:srgbClr val="000000"/>
                </a:solidFill>
                <a:uFill>
                  <a:solidFill>
                    <a:srgbClr val="ffffff"/>
                  </a:solidFill>
                </a:uFill>
                <a:latin typeface="Calibri"/>
                <a:ea typeface="DejaVu Sans"/>
              </a:rPr>
              <a:t>"Podemos pensar no Kepler-452b como um primo mais velho e maior da Terra, que traz a oportunidade de entendermos a evolução do ambiente terrestre," disse o pesquisador Jon Jenkins, líder da equipe.</a:t>
            </a:r>
            <a:endParaRPr/>
          </a:p>
          <a:p>
            <a:pPr algn="just">
              <a:lnSpc>
                <a:spcPct val="100000"/>
              </a:lnSpc>
            </a:pPr>
            <a:r>
              <a:rPr b="1" lang="pt-BR" sz="1800" spc="-1" strike="noStrike">
                <a:solidFill>
                  <a:srgbClr val="ff0000"/>
                </a:solidFill>
                <a:uFill>
                  <a:solidFill>
                    <a:srgbClr val="ffffff"/>
                  </a:solidFill>
                </a:uFill>
                <a:latin typeface="Calibri"/>
                <a:ea typeface="DejaVu Sans"/>
              </a:rPr>
              <a:t>O diâmetro do Kepler-452b é 60% maior que o da Terra. A massa e a composição do planeta ainda não foram determinadas, mas os dados disponíveis apontam que o planeta é rochoso. A órbita do planeta em volta da sua estrela dura 385 dias.</a:t>
            </a:r>
            <a:endParaRPr/>
          </a:p>
          <a:p>
            <a:pPr algn="just">
              <a:lnSpc>
                <a:spcPct val="100000"/>
              </a:lnSpc>
            </a:pPr>
            <a:r>
              <a:rPr lang="pt-BR" sz="1800" spc="-1" strike="noStrike">
                <a:solidFill>
                  <a:srgbClr val="000000"/>
                </a:solidFill>
                <a:uFill>
                  <a:solidFill>
                    <a:srgbClr val="ffffff"/>
                  </a:solidFill>
                </a:uFill>
                <a:latin typeface="Calibri"/>
                <a:ea typeface="DejaVu Sans"/>
              </a:rPr>
              <a:t>A estrela que o Kepler-452b orbita - a Kepler-452 - tem 6 bilhões de anos, 1,5 bilhões a mais que o Sol. Ela é 20% mais brilhante e tem um diâmetro 10% maior que o Sol.</a:t>
            </a:r>
            <a:endParaRPr/>
          </a:p>
        </p:txBody>
      </p:sp>
      <p:sp>
        <p:nvSpPr>
          <p:cNvPr id="229"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E90ACAB-5F52-49C9-A07E-D8B9AA52E8B5}"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0" name="Imagem 2" descr=""/>
          <p:cNvPicPr/>
          <p:nvPr/>
        </p:nvPicPr>
        <p:blipFill>
          <a:blip r:embed="rId1"/>
          <a:stretch/>
        </p:blipFill>
        <p:spPr>
          <a:xfrm>
            <a:off x="467640" y="260640"/>
            <a:ext cx="5903640" cy="3756600"/>
          </a:xfrm>
          <a:prstGeom prst="rect">
            <a:avLst/>
          </a:prstGeom>
          <a:ln>
            <a:noFill/>
          </a:ln>
        </p:spPr>
      </p:pic>
      <p:sp>
        <p:nvSpPr>
          <p:cNvPr id="231" name="CustomShape 1"/>
          <p:cNvSpPr/>
          <p:nvPr/>
        </p:nvSpPr>
        <p:spPr>
          <a:xfrm>
            <a:off x="6444360" y="260640"/>
            <a:ext cx="2447280" cy="371268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pt-BR" sz="1400" spc="-1" strike="noStrike">
                <a:solidFill>
                  <a:srgbClr val="000000"/>
                </a:solidFill>
                <a:uFill>
                  <a:solidFill>
                    <a:srgbClr val="ffffff"/>
                  </a:solidFill>
                </a:uFill>
                <a:latin typeface="Calibri"/>
                <a:ea typeface="DejaVu Sans"/>
              </a:rPr>
              <a:t>Comparação do Sistema Solar com o sistema planetário da estrela Kepler-452 e com o mini sistema planetário Kepler-186. [Imagem: NASA/JPL-CalTech/R. Hurt]</a:t>
            </a:r>
            <a:endParaRPr/>
          </a:p>
        </p:txBody>
      </p:sp>
      <p:sp>
        <p:nvSpPr>
          <p:cNvPr id="232" name="CustomShape 2"/>
          <p:cNvSpPr/>
          <p:nvPr/>
        </p:nvSpPr>
        <p:spPr>
          <a:xfrm>
            <a:off x="467640" y="4365000"/>
            <a:ext cx="8208000" cy="2284200"/>
          </a:xfrm>
          <a:prstGeom prst="rect">
            <a:avLst/>
          </a:prstGeom>
          <a:noFill/>
          <a:ln>
            <a:noFill/>
          </a:ln>
        </p:spPr>
        <p:style>
          <a:lnRef idx="0"/>
          <a:fillRef idx="0"/>
          <a:effectRef idx="0"/>
          <a:fontRef idx="minor"/>
        </p:style>
        <p:txBody>
          <a:bodyPr lIns="90000" rIns="90000" tIns="45000" bIns="45000"/>
          <a:p>
            <a:pPr algn="just">
              <a:lnSpc>
                <a:spcPct val="100000"/>
              </a:lnSpc>
            </a:pPr>
            <a:r>
              <a:rPr lang="pt-BR" sz="1800" spc="-1" strike="noStrike">
                <a:solidFill>
                  <a:srgbClr val="000000"/>
                </a:solidFill>
                <a:uFill>
                  <a:solidFill>
                    <a:srgbClr val="ffffff"/>
                  </a:solidFill>
                </a:uFill>
                <a:latin typeface="Calibri"/>
                <a:ea typeface="DejaVu Sans"/>
              </a:rPr>
              <a:t>Além do Kepler-452b, </a:t>
            </a:r>
            <a:r>
              <a:rPr b="1" lang="pt-BR" sz="1800" spc="-1" strike="noStrike">
                <a:solidFill>
                  <a:srgbClr val="ff0000"/>
                </a:solidFill>
                <a:uFill>
                  <a:solidFill>
                    <a:srgbClr val="ffffff"/>
                  </a:solidFill>
                </a:uFill>
                <a:latin typeface="Calibri"/>
                <a:ea typeface="DejaVu Sans"/>
              </a:rPr>
              <a:t>os cientistas identificaram 11 outros candidatos a gêmeos da Terra</a:t>
            </a:r>
            <a:r>
              <a:rPr lang="pt-BR" sz="1800" spc="-1" strike="noStrike">
                <a:solidFill>
                  <a:srgbClr val="000000"/>
                </a:solidFill>
                <a:uFill>
                  <a:solidFill>
                    <a:srgbClr val="ffffff"/>
                  </a:solidFill>
                </a:uFill>
                <a:latin typeface="Calibri"/>
                <a:ea typeface="DejaVu Sans"/>
              </a:rPr>
              <a:t>, exoplanetas com diâmetro entre uma e duas vezes o terrestre e que orbitam estrelas semelhantes ao Sol em tamanho e temperatura.</a:t>
            </a:r>
            <a:endParaRPr/>
          </a:p>
          <a:p>
            <a:pPr algn="just">
              <a:lnSpc>
                <a:spcPct val="100000"/>
              </a:lnSpc>
            </a:pPr>
            <a:r>
              <a:rPr b="1" lang="pt-BR" sz="1800" spc="-1" strike="noStrike">
                <a:solidFill>
                  <a:srgbClr val="ff0000"/>
                </a:solidFill>
                <a:uFill>
                  <a:solidFill>
                    <a:srgbClr val="ffffff"/>
                  </a:solidFill>
                </a:uFill>
                <a:latin typeface="Calibri"/>
                <a:ea typeface="DejaVu Sans"/>
              </a:rPr>
              <a:t>Isto eleva para 1.030 o número de exoplanetas cuja descoberta já foi confirmada.</a:t>
            </a:r>
            <a:endParaRPr/>
          </a:p>
          <a:p>
            <a:pPr algn="just">
              <a:lnSpc>
                <a:spcPct val="100000"/>
              </a:lnSpc>
            </a:pPr>
            <a:r>
              <a:rPr lang="pt-BR" sz="1800" spc="-1" strike="noStrike">
                <a:solidFill>
                  <a:srgbClr val="000000"/>
                </a:solidFill>
                <a:uFill>
                  <a:solidFill>
                    <a:srgbClr val="ffffff"/>
                  </a:solidFill>
                </a:uFill>
                <a:latin typeface="Calibri"/>
                <a:ea typeface="DejaVu Sans"/>
              </a:rPr>
              <a:t>A equipe também identificou um mini sistema planetário, o Kepler-186, uma espécie de sistema solar em miniatura, que caberia inteiro dentro da órbita de Mercúrio. Como a estrela desse sistema é muito menor e mais fria, sua zona habitável também é muito pequena.</a:t>
            </a:r>
            <a:endParaRPr/>
          </a:p>
        </p:txBody>
      </p:sp>
      <p:sp>
        <p:nvSpPr>
          <p:cNvPr id="233"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755F7B49-EF61-4C5D-9BB1-9E295663F1EB}"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4" name="Imagem 1" descr=""/>
          <p:cNvPicPr/>
          <p:nvPr/>
        </p:nvPicPr>
        <p:blipFill>
          <a:blip r:embed="rId1"/>
          <a:stretch/>
        </p:blipFill>
        <p:spPr>
          <a:xfrm>
            <a:off x="755640" y="692640"/>
            <a:ext cx="7703640" cy="4603680"/>
          </a:xfrm>
          <a:prstGeom prst="rect">
            <a:avLst/>
          </a:prstGeom>
          <a:ln>
            <a:noFill/>
          </a:ln>
        </p:spPr>
      </p:pic>
      <p:sp>
        <p:nvSpPr>
          <p:cNvPr id="235" name="CustomShape 1"/>
          <p:cNvSpPr/>
          <p:nvPr/>
        </p:nvSpPr>
        <p:spPr>
          <a:xfrm>
            <a:off x="899640" y="5517360"/>
            <a:ext cx="7559640" cy="638280"/>
          </a:xfrm>
          <a:prstGeom prst="rect">
            <a:avLst/>
          </a:prstGeom>
          <a:noFill/>
          <a:ln>
            <a:noFill/>
          </a:ln>
        </p:spPr>
        <p:style>
          <a:lnRef idx="0"/>
          <a:fillRef idx="0"/>
          <a:effectRef idx="0"/>
          <a:fontRef idx="minor"/>
        </p:style>
        <p:txBody>
          <a:bodyPr lIns="90000" rIns="90000" tIns="45000" bIns="45000"/>
          <a:p>
            <a:pPr algn="ctr">
              <a:lnSpc>
                <a:spcPct val="100000"/>
              </a:lnSpc>
            </a:pPr>
            <a:r>
              <a:rPr lang="pt-BR" sz="1800" spc="-1" strike="noStrike">
                <a:solidFill>
                  <a:srgbClr val="000000"/>
                </a:solidFill>
                <a:uFill>
                  <a:solidFill>
                    <a:srgbClr val="ffffff"/>
                  </a:solidFill>
                </a:uFill>
                <a:latin typeface="Calibri"/>
                <a:ea typeface="DejaVu Sans"/>
              </a:rPr>
              <a:t>Quantidade de exoplanetas descobertos: 1951 até SET 2015</a:t>
            </a:r>
            <a:endParaRPr/>
          </a:p>
          <a:p>
            <a:pPr algn="ctr">
              <a:lnSpc>
                <a:spcPct val="100000"/>
              </a:lnSpc>
            </a:pPr>
            <a:r>
              <a:rPr lang="pt-BR" sz="1800" spc="-1" strike="noStrike">
                <a:solidFill>
                  <a:srgbClr val="000000"/>
                </a:solidFill>
                <a:uFill>
                  <a:solidFill>
                    <a:srgbClr val="ffffff"/>
                  </a:solidFill>
                </a:uFill>
                <a:latin typeface="Calibri"/>
                <a:ea typeface="DejaVu Sans"/>
              </a:rPr>
              <a:t>http://exoplanet.eu/catalog/</a:t>
            </a:r>
            <a:endParaRPr/>
          </a:p>
        </p:txBody>
      </p:sp>
      <p:sp>
        <p:nvSpPr>
          <p:cNvPr id="236"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084DEF5-0EE7-4FF4-A50F-70CDEA44349A}"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7" name="Imagem 1" descr=""/>
          <p:cNvPicPr/>
          <p:nvPr/>
        </p:nvPicPr>
        <p:blipFill>
          <a:blip r:embed="rId1"/>
          <a:stretch/>
        </p:blipFill>
        <p:spPr>
          <a:xfrm>
            <a:off x="1619280" y="491400"/>
            <a:ext cx="5472000" cy="4136400"/>
          </a:xfrm>
          <a:prstGeom prst="rect">
            <a:avLst/>
          </a:prstGeom>
          <a:ln>
            <a:noFill/>
          </a:ln>
        </p:spPr>
      </p:pic>
      <p:sp>
        <p:nvSpPr>
          <p:cNvPr id="238" name="CustomShape 1"/>
          <p:cNvSpPr/>
          <p:nvPr/>
        </p:nvSpPr>
        <p:spPr>
          <a:xfrm>
            <a:off x="1591200" y="4941000"/>
            <a:ext cx="5472000" cy="638280"/>
          </a:xfrm>
          <a:prstGeom prst="rect">
            <a:avLst/>
          </a:prstGeom>
          <a:noFill/>
          <a:ln>
            <a:noFill/>
          </a:ln>
        </p:spPr>
        <p:style>
          <a:lnRef idx="0"/>
          <a:fillRef idx="0"/>
          <a:effectRef idx="0"/>
          <a:fontRef idx="minor"/>
        </p:style>
        <p:txBody>
          <a:bodyPr lIns="90000" rIns="90000" tIns="45000" bIns="45000"/>
          <a:p>
            <a:pPr algn="ctr">
              <a:lnSpc>
                <a:spcPct val="100000"/>
              </a:lnSpc>
            </a:pPr>
            <a:r>
              <a:rPr lang="pt-BR" sz="1800" spc="-1" strike="noStrike">
                <a:solidFill>
                  <a:srgbClr val="000000"/>
                </a:solidFill>
                <a:uFill>
                  <a:solidFill>
                    <a:srgbClr val="ffffff"/>
                  </a:solidFill>
                </a:uFill>
                <a:latin typeface="Calibri"/>
                <a:ea typeface="DejaVu Sans"/>
              </a:rPr>
              <a:t>A maioria dos exoplanetas descobertos se encontram a 300 anos-luz do Sistema Solar.</a:t>
            </a:r>
            <a:endParaRPr/>
          </a:p>
        </p:txBody>
      </p:sp>
      <p:sp>
        <p:nvSpPr>
          <p:cNvPr id="239"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CD672A11-C2A5-4FA5-8637-2E91E630870D}"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0" name="CustomShape 1"/>
          <p:cNvSpPr/>
          <p:nvPr/>
        </p:nvSpPr>
        <p:spPr>
          <a:xfrm>
            <a:off x="1371600" y="4149000"/>
            <a:ext cx="7087680" cy="1618920"/>
          </a:xfrm>
          <a:prstGeom prst="rect">
            <a:avLst/>
          </a:prstGeom>
          <a:noFill/>
          <a:ln>
            <a:noFill/>
          </a:ln>
        </p:spPr>
        <p:style>
          <a:lnRef idx="0"/>
          <a:fillRef idx="0"/>
          <a:effectRef idx="0"/>
          <a:fontRef idx="minor"/>
        </p:style>
        <p:txBody>
          <a:bodyPr lIns="90000" rIns="90000" tIns="45000" bIns="45000" anchor="ctr"/>
          <a:p>
            <a:pPr algn="r">
              <a:lnSpc>
                <a:spcPct val="100000"/>
              </a:lnSpc>
            </a:pPr>
            <a:r>
              <a:rPr b="1" lang="pt-BR" sz="4400" spc="-1" strike="noStrike">
                <a:solidFill>
                  <a:srgbClr val="000000"/>
                </a:solidFill>
                <a:uFill>
                  <a:solidFill>
                    <a:srgbClr val="ffffff"/>
                  </a:solidFill>
                </a:uFill>
                <a:latin typeface="Calibri"/>
                <a:ea typeface="DejaVu Sans"/>
              </a:rPr>
              <a:t>Corpos escuros</a:t>
            </a:r>
            <a:endParaRPr/>
          </a:p>
        </p:txBody>
      </p:sp>
      <p:sp>
        <p:nvSpPr>
          <p:cNvPr id="241"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00330BA-3B54-495A-AB09-70A642E4A002}" type="slidenum">
              <a:rPr lang="pt-BR" sz="1200" spc="-1" strike="noStrike">
                <a:solidFill>
                  <a:srgbClr val="8b8b8b"/>
                </a:solidFill>
                <a:uFill>
                  <a:solidFill>
                    <a:srgbClr val="ffffff"/>
                  </a:solidFill>
                </a:uFill>
                <a:latin typeface="Calibri"/>
                <a:ea typeface="DejaVu Sans"/>
              </a:rPr>
              <a:t>&lt;número&gt;</a:t>
            </a:fld>
            <a:endParaRPr/>
          </a:p>
        </p:txBody>
      </p:sp>
      <p:pic>
        <p:nvPicPr>
          <p:cNvPr id="242" name="Imagem 3" descr=""/>
          <p:cNvPicPr/>
          <p:nvPr/>
        </p:nvPicPr>
        <p:blipFill>
          <a:blip r:embed="rId1"/>
          <a:stretch/>
        </p:blipFill>
        <p:spPr>
          <a:xfrm>
            <a:off x="1043640" y="980640"/>
            <a:ext cx="4064040" cy="2951280"/>
          </a:xfrm>
          <a:prstGeom prst="rect">
            <a:avLst/>
          </a:prstGeom>
          <a:ln>
            <a:noFill/>
          </a:ln>
        </p:spPr>
      </p:pic>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3" name="CustomShape 1"/>
          <p:cNvSpPr/>
          <p:nvPr/>
        </p:nvSpPr>
        <p:spPr>
          <a:xfrm>
            <a:off x="251640" y="548640"/>
            <a:ext cx="8640000" cy="4478760"/>
          </a:xfrm>
          <a:prstGeom prst="rect">
            <a:avLst/>
          </a:prstGeom>
          <a:noFill/>
          <a:ln>
            <a:noFill/>
          </a:ln>
        </p:spPr>
        <p:style>
          <a:lnRef idx="0"/>
          <a:fillRef idx="0"/>
          <a:effectRef idx="0"/>
          <a:fontRef idx="minor"/>
        </p:style>
        <p:txBody>
          <a:bodyPr lIns="90000" rIns="90000" tIns="45000" bIns="45000"/>
          <a:p>
            <a:pPr>
              <a:lnSpc>
                <a:spcPct val="100000"/>
              </a:lnSpc>
            </a:pPr>
            <a:endParaRPr/>
          </a:p>
          <a:p>
            <a:pPr algn="just">
              <a:lnSpc>
                <a:spcPct val="100000"/>
              </a:lnSpc>
            </a:pP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15:6.11 As Ilhas Escuras do Espaço. São os sóis mortos e outras agregações imensas de matéria desprovida de luz e calor. </a:t>
            </a:r>
            <a:r>
              <a:rPr b="1" lang="pt-BR" sz="1800" spc="-1" strike="noStrike">
                <a:solidFill>
                  <a:srgbClr val="ff0000"/>
                </a:solidFill>
                <a:uFill>
                  <a:solidFill>
                    <a:srgbClr val="ffffff"/>
                  </a:solidFill>
                </a:uFill>
                <a:latin typeface="Calibri"/>
                <a:ea typeface="DejaVu Sans"/>
              </a:rPr>
              <a:t>As ilhas escuras, algumas vezes, têm massas enormes e exercem uma poderosa influência sobre o equilíbrio do universo e a manipulação da energia.</a:t>
            </a:r>
            <a:r>
              <a:rPr lang="pt-BR" sz="1800" spc="-1" strike="noStrike">
                <a:solidFill>
                  <a:srgbClr val="000000"/>
                </a:solidFill>
                <a:uFill>
                  <a:solidFill>
                    <a:srgbClr val="ffffff"/>
                  </a:solidFill>
                </a:uFill>
                <a:latin typeface="Calibri"/>
                <a:ea typeface="DejaVu Sans"/>
              </a:rPr>
              <a:t> A densidade de algumas dessas grandes massas é quase inacreditável. E essa grande concentração de massa capacita essas ilhas escuras a funcionarem como grandes volantes de balanceamento, mantendo imensos sistemas vizinhos sob um controle efetivo. Elas mantêm o equilíbrio de força em muitas constelações; muitos sistemas físicos que, de outro modo, precipitar-se-iam em rápida destruição, caindo em sóis próximos, são mantidos em segurança sob a atração da gravidade dessas ilhas escuras guardiãs. E é por causa dessa função que as podemos localizar com precisão. Medimos o empuxo da gravidade dos corpos luminosos, e podemos, assim, calcular o tamanho exato e a localização das ilhas escuras no espaço, que funcionam tão eficazmente para manter alguns sistemas firmes nos seus cursos.</a:t>
            </a:r>
            <a:endParaRPr/>
          </a:p>
        </p:txBody>
      </p:sp>
      <p:sp>
        <p:nvSpPr>
          <p:cNvPr id="244"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926E71CF-C3B1-4221-9289-456B05C89E12}"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lang="pt-BR" sz="3200" spc="-1" strike="noStrike">
                <a:solidFill>
                  <a:srgbClr val="000000"/>
                </a:solidFill>
                <a:uFill>
                  <a:solidFill>
                    <a:srgbClr val="ffffff"/>
                  </a:solidFill>
                </a:uFill>
                <a:latin typeface="Calibri"/>
                <a:ea typeface="DejaVu Sans"/>
              </a:rPr>
              <a:t>Astrônomos descobrem planetas sem estrelas</a:t>
            </a:r>
            <a:endParaRPr/>
          </a:p>
          <a:p>
            <a:pPr algn="ctr">
              <a:lnSpc>
                <a:spcPct val="100000"/>
              </a:lnSpc>
            </a:pPr>
            <a:r>
              <a:rPr lang="pt-BR" sz="2000" spc="-1" strike="noStrike">
                <a:solidFill>
                  <a:srgbClr val="000000"/>
                </a:solidFill>
                <a:uFill>
                  <a:solidFill>
                    <a:srgbClr val="ffffff"/>
                  </a:solidFill>
                </a:uFill>
                <a:latin typeface="Calibri"/>
                <a:ea typeface="DejaVu Sans"/>
              </a:rPr>
              <a:t>Inovação Tecnológica – 18 MAI 2011</a:t>
            </a:r>
            <a:endParaRPr/>
          </a:p>
        </p:txBody>
      </p:sp>
      <p:sp>
        <p:nvSpPr>
          <p:cNvPr id="246"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algn="just">
              <a:lnSpc>
                <a:spcPct val="100000"/>
              </a:lnSpc>
            </a:pPr>
            <a:r>
              <a:rPr b="1" lang="pt-BR" sz="3200" spc="-1" strike="noStrike">
                <a:solidFill>
                  <a:srgbClr val="ff0000"/>
                </a:solidFill>
                <a:uFill>
                  <a:solidFill>
                    <a:srgbClr val="ffffff"/>
                  </a:solidFill>
                </a:uFill>
                <a:latin typeface="Calibri"/>
                <a:ea typeface="DejaVu Sans"/>
              </a:rPr>
              <a:t>Astrônomos anunciaram a descoberta de </a:t>
            </a:r>
            <a:r>
              <a:rPr lang="pt-BR" sz="3200" spc="-1" strike="noStrike">
                <a:solidFill>
                  <a:srgbClr val="000000"/>
                </a:solidFill>
                <a:uFill>
                  <a:solidFill>
                    <a:srgbClr val="ffffff"/>
                  </a:solidFill>
                </a:uFill>
                <a:latin typeface="Calibri"/>
                <a:ea typeface="DejaVu Sans"/>
              </a:rPr>
              <a:t>uma nova classe de planetas - </a:t>
            </a:r>
            <a:r>
              <a:rPr b="1" lang="pt-BR" sz="3200" spc="-1" strike="noStrike">
                <a:solidFill>
                  <a:srgbClr val="ff0000"/>
                </a:solidFill>
                <a:uFill>
                  <a:solidFill>
                    <a:srgbClr val="ffffff"/>
                  </a:solidFill>
                </a:uFill>
                <a:latin typeface="Calibri"/>
                <a:ea typeface="DejaVu Sans"/>
              </a:rPr>
              <a:t>planetas solitários</a:t>
            </a:r>
            <a:r>
              <a:rPr lang="pt-BR" sz="3200" spc="-1" strike="noStrike">
                <a:solidFill>
                  <a:srgbClr val="000000"/>
                </a:solidFill>
                <a:uFill>
                  <a:solidFill>
                    <a:srgbClr val="ffffff"/>
                  </a:solidFill>
                </a:uFill>
                <a:latin typeface="Calibri"/>
                <a:ea typeface="DejaVu Sans"/>
              </a:rPr>
              <a:t>, sem estrelas.</a:t>
            </a:r>
            <a:endParaRPr/>
          </a:p>
          <a:p>
            <a:pPr algn="just">
              <a:lnSpc>
                <a:spcPct val="100000"/>
              </a:lnSpc>
            </a:pPr>
            <a:r>
              <a:rPr lang="pt-BR" sz="3200" spc="-1" strike="noStrike">
                <a:solidFill>
                  <a:srgbClr val="000000"/>
                </a:solidFill>
                <a:uFill>
                  <a:solidFill>
                    <a:srgbClr val="ffffff"/>
                  </a:solidFill>
                </a:uFill>
                <a:latin typeface="Calibri"/>
                <a:ea typeface="DejaVu Sans"/>
              </a:rPr>
              <a:t>São corpos celestes escuros, com massa semelhante à de Júpiter, flutuando sozinhos no espaço, fora da órbita de qualquer estrela.</a:t>
            </a:r>
            <a:endParaRPr/>
          </a:p>
          <a:p>
            <a:pPr algn="just">
              <a:lnSpc>
                <a:spcPct val="100000"/>
              </a:lnSpc>
            </a:pPr>
            <a:r>
              <a:rPr lang="pt-BR" sz="3200" spc="-1" strike="noStrike">
                <a:solidFill>
                  <a:srgbClr val="000000"/>
                </a:solidFill>
                <a:uFill>
                  <a:solidFill>
                    <a:srgbClr val="ffffff"/>
                  </a:solidFill>
                </a:uFill>
                <a:latin typeface="Calibri"/>
                <a:ea typeface="DejaVu Sans"/>
              </a:rPr>
              <a:t>Os cientistas acreditam que o mais provável é que esses planetas órfãos tenham se formado em torno de estrelas e, mais tarde, sido expulsos de seu sistema planetário por alguma conjunção de forças gravitacionais.</a:t>
            </a:r>
            <a:endParaRPr/>
          </a:p>
          <a:p>
            <a:pPr algn="just">
              <a:lnSpc>
                <a:spcPct val="100000"/>
              </a:lnSpc>
            </a:pPr>
            <a:r>
              <a:rPr b="1" lang="pt-BR" sz="3200" spc="-1" strike="noStrike">
                <a:solidFill>
                  <a:srgbClr val="ff0000"/>
                </a:solidFill>
                <a:uFill>
                  <a:solidFill>
                    <a:srgbClr val="ffffff"/>
                  </a:solidFill>
                </a:uFill>
                <a:latin typeface="Calibri"/>
                <a:ea typeface="DejaVu Sans"/>
              </a:rPr>
              <a:t>A equipe estima que pode haver duas vezes mais planetas isolados do que estrelas</a:t>
            </a:r>
            <a:r>
              <a:rPr lang="pt-BR" sz="3200" spc="-1" strike="noStrike">
                <a:solidFill>
                  <a:srgbClr val="000000"/>
                </a:solidFill>
                <a:uFill>
                  <a:solidFill>
                    <a:srgbClr val="ffffff"/>
                  </a:solidFill>
                </a:uFill>
                <a:latin typeface="Calibri"/>
                <a:ea typeface="DejaVu Sans"/>
              </a:rPr>
              <a:t>, o que equivale a dizer que os planetas sem estrelas podem ser tão comuns quanto os planetas ao redor de estrelas.</a:t>
            </a:r>
            <a:endParaRPr/>
          </a:p>
          <a:p>
            <a:pPr>
              <a:lnSpc>
                <a:spcPct val="100000"/>
              </a:lnSpc>
            </a:pPr>
            <a:endParaRPr/>
          </a:p>
        </p:txBody>
      </p:sp>
      <p:sp>
        <p:nvSpPr>
          <p:cNvPr id="247"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3F36094-7AC0-4860-9DB5-F12BD22377C2}"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 name="CustomShape 1"/>
          <p:cNvSpPr/>
          <p:nvPr/>
        </p:nvSpPr>
        <p:spPr>
          <a:xfrm>
            <a:off x="1371600" y="3861000"/>
            <a:ext cx="7375680" cy="1906920"/>
          </a:xfrm>
          <a:prstGeom prst="rect">
            <a:avLst/>
          </a:prstGeom>
          <a:noFill/>
          <a:ln>
            <a:noFill/>
          </a:ln>
        </p:spPr>
        <p:style>
          <a:lnRef idx="0"/>
          <a:fillRef idx="0"/>
          <a:effectRef idx="0"/>
          <a:fontRef idx="minor"/>
        </p:style>
        <p:txBody>
          <a:bodyPr lIns="90000" rIns="90000" tIns="45000" bIns="45000" anchor="ctr"/>
          <a:p>
            <a:r>
              <a:rPr b="1" lang="pt-BR" sz="4400" spc="-1" strike="noStrike">
                <a:solidFill>
                  <a:srgbClr val="000000"/>
                </a:solidFill>
                <a:uFill>
                  <a:solidFill>
                    <a:srgbClr val="ffffff"/>
                  </a:solidFill>
                </a:uFill>
                <a:latin typeface="Calibri"/>
                <a:ea typeface="DejaVu Sans"/>
              </a:rPr>
              <a:t>Movimento </a:t>
            </a:r>
            <a:endParaRPr/>
          </a:p>
          <a:p>
            <a:pPr algn="r">
              <a:lnSpc>
                <a:spcPct val="100000"/>
              </a:lnSpc>
            </a:pPr>
            <a:r>
              <a:rPr b="1" lang="pt-BR" sz="4400" spc="-1" strike="noStrike">
                <a:solidFill>
                  <a:srgbClr val="000000"/>
                </a:solidFill>
                <a:uFill>
                  <a:solidFill>
                    <a:srgbClr val="ffffff"/>
                  </a:solidFill>
                </a:uFill>
                <a:latin typeface="Calibri"/>
                <a:ea typeface="DejaVu Sans"/>
              </a:rPr>
              <a:t>retrógrado</a:t>
            </a:r>
            <a:endParaRPr/>
          </a:p>
        </p:txBody>
      </p:sp>
      <p:sp>
        <p:nvSpPr>
          <p:cNvPr id="249"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EB646C20-A7D3-41E7-B302-B8D5A1E23A90}" type="slidenum">
              <a:rPr lang="pt-BR" sz="1200" spc="-1" strike="noStrike">
                <a:solidFill>
                  <a:srgbClr val="8b8b8b"/>
                </a:solidFill>
                <a:uFill>
                  <a:solidFill>
                    <a:srgbClr val="ffffff"/>
                  </a:solidFill>
                </a:uFill>
                <a:latin typeface="Calibri"/>
                <a:ea typeface="DejaVu Sans"/>
              </a:rPr>
              <a:t>&lt;número&gt;</a:t>
            </a:fld>
            <a:endParaRPr/>
          </a:p>
        </p:txBody>
      </p:sp>
      <p:pic>
        <p:nvPicPr>
          <p:cNvPr id="250" name="Imagem 3" descr=""/>
          <p:cNvPicPr/>
          <p:nvPr/>
        </p:nvPicPr>
        <p:blipFill>
          <a:blip r:embed="rId1"/>
          <a:stretch/>
        </p:blipFill>
        <p:spPr>
          <a:xfrm>
            <a:off x="611640" y="1052640"/>
            <a:ext cx="5237640" cy="4675680"/>
          </a:xfrm>
          <a:prstGeom prst="rect">
            <a:avLst/>
          </a:prstGeom>
          <a:ln>
            <a:noFill/>
          </a:ln>
        </p:spPr>
      </p:pic>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CustomShape 1"/>
          <p:cNvSpPr/>
          <p:nvPr/>
        </p:nvSpPr>
        <p:spPr>
          <a:xfrm>
            <a:off x="827640" y="1628640"/>
            <a:ext cx="7487640" cy="3381480"/>
          </a:xfrm>
          <a:prstGeom prst="rect">
            <a:avLst/>
          </a:prstGeom>
          <a:noFill/>
          <a:ln>
            <a:noFill/>
          </a:ln>
        </p:spPr>
        <p:style>
          <a:lnRef idx="0"/>
          <a:fillRef idx="0"/>
          <a:effectRef idx="0"/>
          <a:fontRef idx="minor"/>
        </p:style>
        <p:txBody>
          <a:bodyPr lIns="90000" rIns="90000" tIns="45000" bIns="45000"/>
          <a:p>
            <a:pPr>
              <a:lnSpc>
                <a:spcPct val="100000"/>
              </a:lnSpc>
            </a:pPr>
            <a:r>
              <a:rPr lang="pt-BR" sz="1800" spc="-1" strike="noStrike">
                <a:solidFill>
                  <a:srgbClr val="000000"/>
                </a:solidFill>
                <a:uFill>
                  <a:solidFill>
                    <a:srgbClr val="ffffff"/>
                  </a:solidFill>
                </a:uFill>
                <a:latin typeface="Calibri"/>
                <a:ea typeface="DejaVu Sans"/>
              </a:rPr>
              <a:t>57:5.14 Todo o material do sistema solar derivado do sol estava originalmente dotado de uma direção homogênea de giro orbital e, não fora pela intrusão desses três corpos espaciais estrangeiros, todo esse material do sistema solar estaria ainda mantendo a mesma direção de movimento orbital. </a:t>
            </a:r>
            <a:r>
              <a:rPr b="1" lang="pt-BR" sz="1800" spc="-1" strike="noStrike">
                <a:solidFill>
                  <a:srgbClr val="ff0000"/>
                </a:solidFill>
                <a:uFill>
                  <a:solidFill>
                    <a:srgbClr val="ffffff"/>
                  </a:solidFill>
                </a:uFill>
                <a:latin typeface="Calibri"/>
                <a:ea typeface="DejaVu Sans"/>
              </a:rPr>
              <a:t>O que aconteceu foi que o impacto com os três tributários de Angona injetou novas forças direcionais exteriores ao sistema solar emergente, com o resultante aparecimento de um movimento retrógrado. Um movimento retrógrado, em qualquer sistema astronômico, é sempre acidental e surge sempre como resultado do impacto de colisão com corpos espaciais vindos de fora. </a:t>
            </a:r>
            <a:r>
              <a:rPr lang="pt-BR" sz="1800" spc="-1" strike="noStrike">
                <a:solidFill>
                  <a:srgbClr val="000000"/>
                </a:solidFill>
                <a:uFill>
                  <a:solidFill>
                    <a:srgbClr val="ffffff"/>
                  </a:solidFill>
                </a:uFill>
                <a:latin typeface="Calibri"/>
                <a:ea typeface="DejaVu Sans"/>
              </a:rPr>
              <a:t>Tais colisões podem nem sempre produzir o movimento retrógrado, mas nenhum movimento retrógrado jamais aparece, a não ser em um sistema que contenha massas de origens diversas.</a:t>
            </a:r>
            <a:endParaRPr/>
          </a:p>
        </p:txBody>
      </p:sp>
      <p:sp>
        <p:nvSpPr>
          <p:cNvPr id="252"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76665E6-C2E7-456D-A20B-1BCC86C79072}"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53" name="Table 1"/>
          <p:cNvGraphicFramePr/>
          <p:nvPr/>
        </p:nvGraphicFramePr>
        <p:xfrm>
          <a:off x="1523880" y="1397160"/>
          <a:ext cx="6095160" cy="1482840"/>
        </p:xfrm>
        <a:graphic>
          <a:graphicData uri="http://schemas.openxmlformats.org/drawingml/2006/table">
            <a:tbl>
              <a:tblPr/>
              <a:tblGrid>
                <a:gridCol w="2255760"/>
                <a:gridCol w="3839760"/>
              </a:tblGrid>
              <a:tr h="370800">
                <a:tc>
                  <a:txBody>
                    <a:bodyPr/>
                    <a:p>
                      <a:pPr algn="ctr">
                        <a:lnSpc>
                          <a:spcPct val="100000"/>
                        </a:lnSpc>
                      </a:pPr>
                      <a:endParaRPr/>
                    </a:p>
                    <a:p>
                      <a:pPr algn="ctr">
                        <a:lnSpc>
                          <a:spcPct val="100000"/>
                        </a:lnSpc>
                      </a:pPr>
                      <a:r>
                        <a:rPr b="1" lang="pt-BR" sz="1800" spc="-1" strike="noStrike">
                          <a:solidFill>
                            <a:srgbClr val="000000"/>
                          </a:solidFill>
                          <a:uFill>
                            <a:solidFill>
                              <a:srgbClr val="ffffff"/>
                            </a:solidFill>
                          </a:uFill>
                          <a:latin typeface="Calibri"/>
                        </a:rPr>
                        <a:t>Planeta</a:t>
                      </a:r>
                      <a:endParaRPr/>
                    </a:p>
                    <a:p>
                      <a:pPr algn="ctr">
                        <a:lnSpc>
                          <a:spcPct val="100000"/>
                        </a:lnSpc>
                      </a:pP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c>
                  <a:txBody>
                    <a:bodyPr/>
                    <a:p>
                      <a:pPr algn="ctr">
                        <a:lnSpc>
                          <a:spcPct val="100000"/>
                        </a:lnSpc>
                      </a:pPr>
                      <a:endParaRPr/>
                    </a:p>
                    <a:p>
                      <a:pPr algn="ctr">
                        <a:lnSpc>
                          <a:spcPct val="100000"/>
                        </a:lnSpc>
                      </a:pPr>
                      <a:r>
                        <a:rPr b="1" lang="pt-BR" sz="1800" spc="-1" strike="noStrike">
                          <a:solidFill>
                            <a:srgbClr val="000000"/>
                          </a:solidFill>
                          <a:uFill>
                            <a:solidFill>
                              <a:srgbClr val="ffffff"/>
                            </a:solidFill>
                          </a:uFill>
                          <a:latin typeface="Calibri"/>
                        </a:rPr>
                        <a:t>Observação</a:t>
                      </a:r>
                      <a:endParaRPr/>
                    </a:p>
                    <a:p>
                      <a:pPr algn="ctr">
                        <a:lnSpc>
                          <a:spcPct val="100000"/>
                        </a:lnSpc>
                      </a:pP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r>
              <a:tr h="370800">
                <a:tc>
                  <a:txBody>
                    <a:bodyPr/>
                    <a:p>
                      <a:pPr algn="ctr">
                        <a:lnSpc>
                          <a:spcPct val="100000"/>
                        </a:lnSpc>
                      </a:pPr>
                      <a:r>
                        <a:rPr lang="pt-BR" sz="1800" spc="-1" strike="noStrike">
                          <a:solidFill>
                            <a:srgbClr val="000000"/>
                          </a:solidFill>
                          <a:uFill>
                            <a:solidFill>
                              <a:srgbClr val="ffffff"/>
                            </a:solidFill>
                          </a:uFill>
                          <a:latin typeface="Calibri"/>
                        </a:rPr>
                        <a:t>Vênus</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c>
                  <a:txBody>
                    <a:bodyPr/>
                    <a:p>
                      <a:pPr marL="457200">
                        <a:lnSpc>
                          <a:spcPct val="100000"/>
                        </a:lnSpc>
                      </a:pPr>
                      <a:r>
                        <a:rPr lang="pt-BR" sz="1800" spc="-1" strike="noStrike">
                          <a:solidFill>
                            <a:srgbClr val="000000"/>
                          </a:solidFill>
                          <a:uFill>
                            <a:solidFill>
                              <a:srgbClr val="ffffff"/>
                            </a:solidFill>
                          </a:uFill>
                          <a:latin typeface="Calibri"/>
                        </a:rPr>
                        <a:t>Em 1962, com o uso de radar, descobriu-se que Vênus tem movimento retrógrado.</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r>
              <a:tr h="370800">
                <a:tc>
                  <a:txBody>
                    <a:bodyPr/>
                    <a:p>
                      <a:pPr algn="ctr">
                        <a:lnSpc>
                          <a:spcPct val="100000"/>
                        </a:lnSpc>
                      </a:pPr>
                      <a:r>
                        <a:rPr lang="pt-BR" sz="1800" spc="-1" strike="noStrike">
                          <a:solidFill>
                            <a:srgbClr val="000000"/>
                          </a:solidFill>
                          <a:uFill>
                            <a:solidFill>
                              <a:srgbClr val="ffffff"/>
                            </a:solidFill>
                          </a:uFill>
                          <a:latin typeface="Calibri"/>
                        </a:rPr>
                        <a:t>Urano</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c>
                  <a:txBody>
                    <a:bodyPr/>
                    <a:p>
                      <a:pPr marL="457200">
                        <a:lnSpc>
                          <a:spcPct val="100000"/>
                        </a:lnSpc>
                      </a:pPr>
                      <a:r>
                        <a:rPr lang="pt-BR" sz="1800" spc="-1" strike="noStrike">
                          <a:solidFill>
                            <a:srgbClr val="000000"/>
                          </a:solidFill>
                          <a:uFill>
                            <a:solidFill>
                              <a:srgbClr val="ffffff"/>
                            </a:solidFill>
                          </a:uFill>
                          <a:latin typeface="Calibri"/>
                        </a:rPr>
                        <a:t>Também apresenta movimento retrógrado.</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deee8"/>
                    </a:solidFill>
                  </a:tcPr>
                </a:tc>
              </a:tr>
              <a:tr h="370800">
                <a:tc>
                  <a:txBody>
                    <a:bodyPr/>
                    <a:p>
                      <a:pPr algn="ctr">
                        <a:lnSpc>
                          <a:spcPct val="100000"/>
                        </a:lnSpc>
                      </a:pPr>
                      <a:r>
                        <a:rPr lang="pt-BR" sz="1800" spc="-1" strike="noStrike">
                          <a:solidFill>
                            <a:srgbClr val="000000"/>
                          </a:solidFill>
                          <a:uFill>
                            <a:solidFill>
                              <a:srgbClr val="ffffff"/>
                            </a:solidFill>
                          </a:uFill>
                          <a:latin typeface="Calibri"/>
                        </a:rPr>
                        <a:t>Netuno</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c>
                  <a:txBody>
                    <a:bodyPr/>
                    <a:p>
                      <a:pPr marL="457200">
                        <a:lnSpc>
                          <a:spcPct val="100000"/>
                        </a:lnSpc>
                      </a:pPr>
                      <a:r>
                        <a:rPr lang="pt-BR" sz="1800" spc="-1" strike="noStrike">
                          <a:solidFill>
                            <a:srgbClr val="000000"/>
                          </a:solidFill>
                          <a:uFill>
                            <a:solidFill>
                              <a:srgbClr val="ffffff"/>
                            </a:solidFill>
                          </a:uFill>
                          <a:latin typeface="Calibri"/>
                        </a:rPr>
                        <a:t>O satélite natural Tritão apresenta movimento retrógrado.</a:t>
                      </a:r>
                      <a:endParaRPr/>
                    </a:p>
                  </a:txBody>
                  <a:tcPr marL="91440" marR="91440">
                    <a:lnL w="12240">
                      <a:solidFill>
                        <a:srgbClr val="f79646"/>
                      </a:solidFill>
                    </a:lnL>
                    <a:lnR w="12240">
                      <a:solidFill>
                        <a:srgbClr val="f79646"/>
                      </a:solidFill>
                    </a:lnR>
                    <a:lnT w="12240">
                      <a:solidFill>
                        <a:srgbClr val="f79646"/>
                      </a:solidFill>
                    </a:lnT>
                    <a:lnB w="12240">
                      <a:solidFill>
                        <a:srgbClr val="f79646"/>
                      </a:solidFill>
                    </a:lnB>
                    <a:solidFill>
                      <a:srgbClr val="fbdccf"/>
                    </a:solidFill>
                  </a:tcPr>
                </a:tc>
              </a:tr>
            </a:tbl>
          </a:graphicData>
        </a:graphic>
      </p:graphicFrame>
      <p:sp>
        <p:nvSpPr>
          <p:cNvPr id="254"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0B520C3-B248-402A-BC83-096407313599}"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3A0ADC8-A638-4426-B2D0-86C67A15C255}" type="slidenum">
              <a:rPr lang="pt-BR" sz="1200" spc="-1" strike="noStrike">
                <a:solidFill>
                  <a:srgbClr val="8b8b8b"/>
                </a:solidFill>
                <a:uFill>
                  <a:solidFill>
                    <a:srgbClr val="ffffff"/>
                  </a:solidFill>
                </a:uFill>
                <a:latin typeface="Calibri"/>
                <a:ea typeface="DejaVu Sans"/>
              </a:rPr>
              <a:t>&lt;número&gt;</a:t>
            </a:fld>
            <a:endParaRPr/>
          </a:p>
        </p:txBody>
      </p:sp>
      <p:pic>
        <p:nvPicPr>
          <p:cNvPr id="157" name="Imagem 2" descr=""/>
          <p:cNvPicPr/>
          <p:nvPr/>
        </p:nvPicPr>
        <p:blipFill>
          <a:blip r:embed="rId1"/>
          <a:stretch/>
        </p:blipFill>
        <p:spPr>
          <a:xfrm>
            <a:off x="1691640" y="548640"/>
            <a:ext cx="5831640" cy="58316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CustomShape 1"/>
          <p:cNvSpPr/>
          <p:nvPr/>
        </p:nvSpPr>
        <p:spPr>
          <a:xfrm>
            <a:off x="1371600" y="3717000"/>
            <a:ext cx="6799680" cy="2050920"/>
          </a:xfrm>
          <a:prstGeom prst="rect">
            <a:avLst/>
          </a:prstGeom>
          <a:noFill/>
          <a:ln>
            <a:noFill/>
          </a:ln>
        </p:spPr>
        <p:style>
          <a:lnRef idx="0"/>
          <a:fillRef idx="0"/>
          <a:effectRef idx="0"/>
          <a:fontRef idx="minor"/>
        </p:style>
        <p:txBody>
          <a:bodyPr lIns="90000" rIns="90000" tIns="45000" bIns="45000" anchor="ctr"/>
          <a:p>
            <a:endParaRPr/>
          </a:p>
          <a:p>
            <a:pPr algn="r">
              <a:lnSpc>
                <a:spcPct val="100000"/>
              </a:lnSpc>
            </a:pPr>
            <a:r>
              <a:rPr b="1" lang="pt-BR" sz="4400" spc="-1" strike="noStrike">
                <a:solidFill>
                  <a:srgbClr val="000000"/>
                </a:solidFill>
                <a:uFill>
                  <a:solidFill>
                    <a:srgbClr val="ffffff"/>
                  </a:solidFill>
                </a:uFill>
                <a:latin typeface="Calibri"/>
                <a:ea typeface="DejaVu Sans"/>
              </a:rPr>
              <a:t>12 planetas</a:t>
            </a:r>
            <a:endParaRPr/>
          </a:p>
        </p:txBody>
      </p:sp>
      <p:sp>
        <p:nvSpPr>
          <p:cNvPr id="256"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695C196E-53A4-4C4B-8BE3-F3C92B4C770F}" type="slidenum">
              <a:rPr lang="pt-BR" sz="1200" spc="-1" strike="noStrike">
                <a:solidFill>
                  <a:srgbClr val="8b8b8b"/>
                </a:solidFill>
                <a:uFill>
                  <a:solidFill>
                    <a:srgbClr val="ffffff"/>
                  </a:solidFill>
                </a:uFill>
                <a:latin typeface="Calibri"/>
                <a:ea typeface="DejaVu Sans"/>
              </a:rPr>
              <a:t>&lt;número&gt;</a:t>
            </a:fld>
            <a:endParaRPr/>
          </a:p>
        </p:txBody>
      </p:sp>
      <p:pic>
        <p:nvPicPr>
          <p:cNvPr id="257" name="Imagem 3" descr=""/>
          <p:cNvPicPr/>
          <p:nvPr/>
        </p:nvPicPr>
        <p:blipFill>
          <a:blip r:embed="rId1"/>
          <a:stretch/>
        </p:blipFill>
        <p:spPr>
          <a:xfrm>
            <a:off x="1238400" y="836640"/>
            <a:ext cx="6666480" cy="3675600"/>
          </a:xfrm>
          <a:prstGeom prst="rect">
            <a:avLst/>
          </a:prstGeom>
          <a:ln>
            <a:noFill/>
          </a:ln>
        </p:spPr>
      </p:pic>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8"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4C01FFE-6832-47E1-92F2-FD939364F7B2}" type="slidenum">
              <a:rPr lang="pt-BR" sz="1200" spc="-1" strike="noStrike">
                <a:solidFill>
                  <a:srgbClr val="8b8b8b"/>
                </a:solidFill>
                <a:uFill>
                  <a:solidFill>
                    <a:srgbClr val="ffffff"/>
                  </a:solidFill>
                </a:uFill>
                <a:latin typeface="Calibri"/>
                <a:ea typeface="DejaVu Sans"/>
              </a:rPr>
              <a:t>&lt;número&gt;</a:t>
            </a:fld>
            <a:endParaRPr/>
          </a:p>
        </p:txBody>
      </p:sp>
      <p:sp>
        <p:nvSpPr>
          <p:cNvPr id="259" name="CustomShape 2"/>
          <p:cNvSpPr/>
          <p:nvPr/>
        </p:nvSpPr>
        <p:spPr>
          <a:xfrm>
            <a:off x="467640" y="260640"/>
            <a:ext cx="8280000" cy="5930280"/>
          </a:xfrm>
          <a:prstGeom prst="rect">
            <a:avLst/>
          </a:prstGeom>
          <a:noFill/>
          <a:ln>
            <a:noFill/>
          </a:ln>
        </p:spPr>
        <p:style>
          <a:lnRef idx="0"/>
          <a:fillRef idx="0"/>
          <a:effectRef idx="0"/>
          <a:fontRef idx="minor"/>
        </p:style>
        <p:txBody>
          <a:bodyPr lIns="90000" rIns="90000" tIns="45000" bIns="45000"/>
          <a:p>
            <a:pPr algn="just">
              <a:lnSpc>
                <a:spcPct val="100000"/>
              </a:lnSpc>
            </a:pPr>
            <a:r>
              <a:rPr lang="pt-BR" sz="1600" spc="-1" strike="noStrike">
                <a:solidFill>
                  <a:srgbClr val="000000"/>
                </a:solidFill>
                <a:uFill>
                  <a:solidFill>
                    <a:srgbClr val="ffffff"/>
                  </a:solidFill>
                </a:uFill>
                <a:latin typeface="Calibri"/>
                <a:ea typeface="DejaVu Sans"/>
              </a:rPr>
              <a:t>57:5.7 Essa grande coluna de gases solares, que assim separou-se do sol, posteriormente converteu-se </a:t>
            </a:r>
            <a:r>
              <a:rPr b="1" lang="pt-BR" sz="1600" spc="-1" strike="noStrike">
                <a:solidFill>
                  <a:srgbClr val="ff0000"/>
                </a:solidFill>
                <a:uFill>
                  <a:solidFill>
                    <a:srgbClr val="ffffff"/>
                  </a:solidFill>
                </a:uFill>
                <a:latin typeface="Calibri"/>
                <a:ea typeface="DejaVu Sans"/>
              </a:rPr>
              <a:t>nos doze planetas do sistema solar. </a:t>
            </a:r>
            <a:r>
              <a:rPr lang="pt-BR" sz="1600" spc="-1" strike="noStrike">
                <a:solidFill>
                  <a:srgbClr val="000000"/>
                </a:solidFill>
                <a:uFill>
                  <a:solidFill>
                    <a:srgbClr val="ffffff"/>
                  </a:solidFill>
                </a:uFill>
                <a:latin typeface="Calibri"/>
                <a:ea typeface="DejaVu Sans"/>
              </a:rPr>
              <a:t>Os gases ejetados, por uma repercussão, do lado oposto do sol, causada pela maré, que correspondeu à extrusão desse ancestral gigantesco do sistema solar, condensaram-se desde então em meteoros e poeira do espaço, no sistema solar, embora uma grande parte dessa matéria haja sido recapturada posteriormente por gravidade solar, à medida que o sistema de Angona foi afastando-se no espaço remoto.</a:t>
            </a:r>
            <a:endParaRPr/>
          </a:p>
          <a:p>
            <a:pPr algn="just">
              <a:lnSpc>
                <a:spcPct val="100000"/>
              </a:lnSpc>
            </a:pPr>
            <a:endParaRPr/>
          </a:p>
          <a:p>
            <a:pPr algn="just">
              <a:lnSpc>
                <a:spcPct val="100000"/>
              </a:lnSpc>
            </a:pPr>
            <a:r>
              <a:rPr lang="pt-BR" sz="1600" spc="-1" strike="noStrike">
                <a:solidFill>
                  <a:srgbClr val="000000"/>
                </a:solidFill>
                <a:uFill>
                  <a:solidFill>
                    <a:srgbClr val="ffffff"/>
                  </a:solidFill>
                </a:uFill>
                <a:latin typeface="Calibri"/>
                <a:ea typeface="DejaVu Sans"/>
              </a:rPr>
              <a:t>57:5.9 Os </a:t>
            </a:r>
            <a:r>
              <a:rPr b="1" lang="pt-BR" sz="1600" spc="-1" strike="noStrike">
                <a:solidFill>
                  <a:srgbClr val="ff0000"/>
                </a:solidFill>
                <a:uFill>
                  <a:solidFill>
                    <a:srgbClr val="ffffff"/>
                  </a:solidFill>
                </a:uFill>
                <a:latin typeface="Calibri"/>
                <a:ea typeface="DejaVu Sans"/>
              </a:rPr>
              <a:t>cinco planetas internos</a:t>
            </a:r>
            <a:r>
              <a:rPr lang="pt-BR" sz="1600" spc="-1" strike="noStrike">
                <a:solidFill>
                  <a:srgbClr val="000000"/>
                </a:solidFill>
                <a:uFill>
                  <a:solidFill>
                    <a:srgbClr val="ffffff"/>
                  </a:solidFill>
                </a:uFill>
                <a:latin typeface="Calibri"/>
                <a:ea typeface="DejaVu Sans"/>
              </a:rPr>
              <a:t> e os </a:t>
            </a:r>
            <a:r>
              <a:rPr b="1" lang="pt-BR" sz="1600" spc="-1" strike="noStrike">
                <a:solidFill>
                  <a:srgbClr val="ff0000"/>
                </a:solidFill>
                <a:uFill>
                  <a:solidFill>
                    <a:srgbClr val="ffffff"/>
                  </a:solidFill>
                </a:uFill>
                <a:latin typeface="Calibri"/>
                <a:ea typeface="DejaVu Sans"/>
              </a:rPr>
              <a:t>cinco planetas mais externos</a:t>
            </a:r>
            <a:r>
              <a:rPr lang="pt-BR" sz="1600" spc="-1" strike="noStrike">
                <a:solidFill>
                  <a:srgbClr val="000000"/>
                </a:solidFill>
                <a:uFill>
                  <a:solidFill>
                    <a:srgbClr val="ffffff"/>
                  </a:solidFill>
                </a:uFill>
                <a:latin typeface="Calibri"/>
                <a:ea typeface="DejaVu Sans"/>
              </a:rPr>
              <a:t> logo se formaram, ainda com tamanho reduzido, da matéria resfriada e dos núcleos condensados nas extremidades de massa menor, e mais afiladas, do gigantesco bulbo provocado pela gravidade, o qual Angona conseguiu destacar do sol, enquanto </a:t>
            </a:r>
            <a:r>
              <a:rPr b="1" lang="pt-BR" sz="1600" spc="-1" strike="noStrike">
                <a:solidFill>
                  <a:srgbClr val="ff0000"/>
                </a:solidFill>
                <a:uFill>
                  <a:solidFill>
                    <a:srgbClr val="ffffff"/>
                  </a:solidFill>
                </a:uFill>
                <a:latin typeface="Calibri"/>
                <a:ea typeface="DejaVu Sans"/>
              </a:rPr>
              <a:t>Saturno e Júpiter</a:t>
            </a:r>
            <a:r>
              <a:rPr lang="pt-BR" sz="1600" spc="-1" strike="noStrike">
                <a:solidFill>
                  <a:srgbClr val="000000"/>
                </a:solidFill>
                <a:uFill>
                  <a:solidFill>
                    <a:srgbClr val="ffffff"/>
                  </a:solidFill>
                </a:uFill>
                <a:latin typeface="Calibri"/>
                <a:ea typeface="DejaVu Sans"/>
              </a:rPr>
              <a:t> formaram-se das partes centrais e de maior massa do bulbo. A poderosa atração da gravidade de Júpiter e Saturno logo captou a maior parte do material roubado de Angona, o que é testemunhado pelo movimento retrógrado de alguns dos seus satélites.</a:t>
            </a:r>
            <a:endParaRPr/>
          </a:p>
          <a:p>
            <a:pPr algn="just">
              <a:lnSpc>
                <a:spcPct val="100000"/>
              </a:lnSpc>
            </a:pPr>
            <a:endParaRPr/>
          </a:p>
          <a:p>
            <a:pPr algn="just">
              <a:lnSpc>
                <a:spcPct val="100000"/>
              </a:lnSpc>
            </a:pPr>
            <a:r>
              <a:rPr lang="pt-BR" sz="1600" spc="-1" strike="noStrike">
                <a:solidFill>
                  <a:srgbClr val="000000"/>
                </a:solidFill>
                <a:uFill>
                  <a:solidFill>
                    <a:srgbClr val="ffffff"/>
                  </a:solidFill>
                </a:uFill>
                <a:latin typeface="Calibri"/>
                <a:ea typeface="DejaVu Sans"/>
              </a:rPr>
              <a:t>57:6.5 As estrelas cadentes ocorrem em enxames, porque são fragmentos de corpos maiores de matéria deslocados pela gravidade do tipo maré exercida por corpos circunvizinhos ainda maiores. Os anéis de Saturno são fragmentos de um satélite pulverizado. Uma das luas de Júpiter, no presente, está aproximando-se perigosamente da zona crítica de fraturamento, por causa do efeito da maré; e, dentro de uns poucos milhões de anos, ou será absorvida pelo planeta, ou será submetida aos efeitos fragmentadores da gravidade tipo maré. </a:t>
            </a:r>
            <a:r>
              <a:rPr b="1" lang="pt-BR" sz="1600" spc="-1" strike="noStrike">
                <a:solidFill>
                  <a:srgbClr val="ff0000"/>
                </a:solidFill>
                <a:uFill>
                  <a:solidFill>
                    <a:srgbClr val="ffffff"/>
                  </a:solidFill>
                </a:uFill>
                <a:latin typeface="Calibri"/>
                <a:ea typeface="DejaVu Sans"/>
              </a:rPr>
              <a:t>O quinto planeta do sistema solar</a:t>
            </a:r>
            <a:r>
              <a:rPr lang="pt-BR" sz="1600" spc="-1" strike="noStrike">
                <a:solidFill>
                  <a:srgbClr val="000000"/>
                </a:solidFill>
                <a:uFill>
                  <a:solidFill>
                    <a:srgbClr val="ffffff"/>
                  </a:solidFill>
                </a:uFill>
                <a:latin typeface="Calibri"/>
                <a:ea typeface="DejaVu Sans"/>
              </a:rPr>
              <a:t>, em um tempo muito remoto, percorria uma órbita irregular, periodicamente aproximando-se mais e mais de Júpiter, até que </a:t>
            </a:r>
            <a:r>
              <a:rPr b="1" lang="pt-BR" sz="1600" spc="-1" strike="noStrike">
                <a:solidFill>
                  <a:srgbClr val="ff0000"/>
                </a:solidFill>
                <a:uFill>
                  <a:solidFill>
                    <a:srgbClr val="ffffff"/>
                  </a:solidFill>
                </a:uFill>
                <a:latin typeface="Calibri"/>
                <a:ea typeface="DejaVu Sans"/>
              </a:rPr>
              <a:t>entrou na zona crítica de fragmentação</a:t>
            </a:r>
            <a:r>
              <a:rPr lang="pt-BR" sz="1600" spc="-1" strike="noStrike">
                <a:solidFill>
                  <a:srgbClr val="000000"/>
                </a:solidFill>
                <a:uFill>
                  <a:solidFill>
                    <a:srgbClr val="ffffff"/>
                  </a:solidFill>
                </a:uFill>
                <a:latin typeface="Calibri"/>
                <a:ea typeface="DejaVu Sans"/>
              </a:rPr>
              <a:t>, por causa da gravidade tipo maré, havendo sido fragmentado, rapidamente, </a:t>
            </a:r>
            <a:r>
              <a:rPr b="1" lang="pt-BR" sz="1600" spc="-1" strike="noStrike">
                <a:solidFill>
                  <a:srgbClr val="ff0000"/>
                </a:solidFill>
                <a:uFill>
                  <a:solidFill>
                    <a:srgbClr val="ffffff"/>
                  </a:solidFill>
                </a:uFill>
                <a:latin typeface="Calibri"/>
                <a:ea typeface="DejaVu Sans"/>
              </a:rPr>
              <a:t>convertendo-se no atual cinturão de asteróides.</a:t>
            </a: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CustomShape 1"/>
          <p:cNvSpPr/>
          <p:nvPr/>
        </p:nvSpPr>
        <p:spPr>
          <a:xfrm>
            <a:off x="1691640" y="1484640"/>
            <a:ext cx="5615640" cy="28328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r>
              <a:rPr b="1" lang="pt-BR" sz="1800" spc="-1" strike="noStrike">
                <a:solidFill>
                  <a:srgbClr val="000000"/>
                </a:solidFill>
                <a:uFill>
                  <a:solidFill>
                    <a:srgbClr val="ffffff"/>
                  </a:solidFill>
                </a:uFill>
                <a:latin typeface="Georgia"/>
                <a:ea typeface="DejaVu Sans"/>
              </a:rPr>
              <a:t>O sistema solar tinha 11 planetas no começo do século. Então, em 1927, especialistas fixaram que eram 8 planetas. Depois, em 1930, Plutão foi descoberto e passamos a ter 9 planetas. </a:t>
            </a:r>
            <a:endParaRPr/>
          </a:p>
          <a:p>
            <a:pPr>
              <a:lnSpc>
                <a:spcPct val="100000"/>
              </a:lnSpc>
            </a:pPr>
            <a:endParaRPr/>
          </a:p>
          <a:p>
            <a:pPr>
              <a:lnSpc>
                <a:spcPct val="100000"/>
              </a:lnSpc>
            </a:pPr>
            <a:r>
              <a:rPr b="1" lang="pt-BR" sz="1800" spc="-1" strike="noStrike">
                <a:solidFill>
                  <a:srgbClr val="000000"/>
                </a:solidFill>
                <a:uFill>
                  <a:solidFill>
                    <a:srgbClr val="ffffff"/>
                  </a:solidFill>
                </a:uFill>
                <a:latin typeface="Georgia"/>
                <a:ea typeface="DejaVu Sans"/>
              </a:rPr>
              <a:t>( Super Interessante – Outubro 2006)</a:t>
            </a:r>
            <a:endParaRPr/>
          </a:p>
        </p:txBody>
      </p:sp>
      <p:sp>
        <p:nvSpPr>
          <p:cNvPr id="261"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D201C95-969D-4715-BC76-4AEA2063B3B3}"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62" name="Table 1"/>
          <p:cNvGraphicFramePr/>
          <p:nvPr/>
        </p:nvGraphicFramePr>
        <p:xfrm>
          <a:off x="1043640" y="44640"/>
          <a:ext cx="6840000" cy="6583320"/>
        </p:xfrm>
        <a:graphic>
          <a:graphicData uri="http://schemas.openxmlformats.org/drawingml/2006/table">
            <a:tbl>
              <a:tblPr/>
              <a:tblGrid>
                <a:gridCol w="504000"/>
                <a:gridCol w="1800000"/>
                <a:gridCol w="936000"/>
                <a:gridCol w="1728000"/>
                <a:gridCol w="1872360"/>
              </a:tblGrid>
              <a:tr h="407520">
                <a:tc>
                  <a:txBody>
                    <a:bodyPr lIns="7200" rIns="7200"/>
                    <a:p>
                      <a:pPr algn="ctr">
                        <a:lnSpc>
                          <a:spcPct val="100000"/>
                        </a:lnSpc>
                      </a:pPr>
                      <a:r>
                        <a:rPr lang="pt-BR" sz="1400" spc="-1" strike="noStrike">
                          <a:solidFill>
                            <a:srgbClr val="000000"/>
                          </a:solidFill>
                          <a:uFill>
                            <a:solidFill>
                              <a:srgbClr val="ffffff"/>
                            </a:solidFill>
                          </a:uFill>
                          <a:latin typeface="Calibri"/>
                        </a:rPr>
                        <a:t> </a:t>
                      </a:r>
                      <a:endParaRPr/>
                    </a:p>
                  </a:txBody>
                  <a:tcPr marL="7200" marR="7200">
                    <a:lnL w="6480">
                      <a:solidFill>
                        <a:srgbClr val="000000"/>
                      </a:solidFill>
                    </a:lnL>
                    <a:lnR w="6480">
                      <a:solidFill>
                        <a:srgbClr val="000000"/>
                      </a:solidFill>
                    </a:lnR>
                    <a:lnT w="6480">
                      <a:solidFill>
                        <a:srgbClr val="000000"/>
                      </a:solidFill>
                    </a:lnT>
                    <a:lnB w="12240">
                      <a:solidFill>
                        <a:srgbClr val="000000"/>
                      </a:solidFill>
                    </a:lnB>
                    <a:solidFill>
                      <a:srgbClr val="ffffff"/>
                    </a:solidFill>
                  </a:tcPr>
                </a:tc>
                <a:tc>
                  <a:txBody>
                    <a:bodyPr lIns="67680" rIns="7200"/>
                    <a:p>
                      <a:pPr>
                        <a:lnSpc>
                          <a:spcPct val="100000"/>
                        </a:lnSpc>
                      </a:pPr>
                      <a:r>
                        <a:rPr b="1" lang="pt-BR" sz="1400" spc="-1" strike="noStrike">
                          <a:solidFill>
                            <a:srgbClr val="000000"/>
                          </a:solidFill>
                          <a:uFill>
                            <a:solidFill>
                              <a:srgbClr val="ffffff"/>
                            </a:solidFill>
                          </a:uFill>
                          <a:latin typeface="Calibri"/>
                        </a:rPr>
                        <a:t>Planeta</a:t>
                      </a:r>
                      <a:endParaRPr/>
                    </a:p>
                  </a:txBody>
                  <a:tcPr marL="67680" marR="7200">
                    <a:lnL w="6480">
                      <a:solidFill>
                        <a:srgbClr val="000000"/>
                      </a:solidFill>
                    </a:lnL>
                    <a:lnR w="6480">
                      <a:solidFill>
                        <a:srgbClr val="000000"/>
                      </a:solidFill>
                    </a:lnR>
                    <a:lnT w="6480">
                      <a:solidFill>
                        <a:srgbClr val="000000"/>
                      </a:solidFill>
                    </a:lnT>
                    <a:lnB w="12240">
                      <a:solidFill>
                        <a:srgbClr val="000000"/>
                      </a:solidFill>
                    </a:lnB>
                    <a:solidFill>
                      <a:srgbClr val="ffffff"/>
                    </a:solidFill>
                  </a:tcPr>
                </a:tc>
                <a:tc>
                  <a:txBody>
                    <a:bodyPr lIns="7200" rIns="7200"/>
                    <a:p>
                      <a:pPr algn="ctr">
                        <a:lnSpc>
                          <a:spcPct val="100000"/>
                        </a:lnSpc>
                      </a:pPr>
                      <a:r>
                        <a:rPr b="1" lang="pt-BR" sz="1400" spc="-1" strike="noStrike">
                          <a:solidFill>
                            <a:srgbClr val="000000"/>
                          </a:solidFill>
                          <a:uFill>
                            <a:solidFill>
                              <a:srgbClr val="ffffff"/>
                            </a:solidFill>
                          </a:uFill>
                          <a:latin typeface="Calibri"/>
                        </a:rPr>
                        <a:t>Diâmetro</a:t>
                      </a:r>
                      <a:endParaRPr/>
                    </a:p>
                  </a:txBody>
                  <a:tcPr marL="7200" marR="7200">
                    <a:lnL w="6480">
                      <a:solidFill>
                        <a:srgbClr val="000000"/>
                      </a:solidFill>
                    </a:lnL>
                    <a:lnR w="6480">
                      <a:solidFill>
                        <a:srgbClr val="000000"/>
                      </a:solidFill>
                    </a:lnR>
                    <a:lnT w="6480">
                      <a:solidFill>
                        <a:srgbClr val="000000"/>
                      </a:solidFill>
                    </a:lnT>
                    <a:lnB w="12240">
                      <a:solidFill>
                        <a:srgbClr val="000000"/>
                      </a:solidFill>
                    </a:lnB>
                    <a:solidFill>
                      <a:srgbClr val="ffffff"/>
                    </a:solidFill>
                  </a:tcPr>
                </a:tc>
                <a:tc>
                  <a:txBody>
                    <a:bodyPr lIns="7200" rIns="7200"/>
                    <a:p>
                      <a:pPr algn="ctr">
                        <a:lnSpc>
                          <a:spcPct val="100000"/>
                        </a:lnSpc>
                      </a:pPr>
                      <a:r>
                        <a:rPr b="1" lang="pt-BR" sz="1400" spc="-1" strike="noStrike">
                          <a:solidFill>
                            <a:srgbClr val="000000"/>
                          </a:solidFill>
                          <a:uFill>
                            <a:solidFill>
                              <a:srgbClr val="ffffff"/>
                            </a:solidFill>
                          </a:uFill>
                          <a:latin typeface="Calibri"/>
                        </a:rPr>
                        <a:t>Distância do Sol ( UA )</a:t>
                      </a:r>
                      <a:endParaRPr/>
                    </a:p>
                  </a:txBody>
                  <a:tcPr marL="7200" marR="7200">
                    <a:lnL w="6480">
                      <a:solidFill>
                        <a:srgbClr val="000000"/>
                      </a:solidFill>
                    </a:lnL>
                    <a:lnR w="6480">
                      <a:solidFill>
                        <a:srgbClr val="000000"/>
                      </a:solidFill>
                    </a:lnR>
                    <a:lnT w="6480">
                      <a:solidFill>
                        <a:srgbClr val="000000"/>
                      </a:solidFill>
                    </a:lnT>
                    <a:lnB w="12240">
                      <a:solidFill>
                        <a:srgbClr val="000000"/>
                      </a:solidFill>
                    </a:lnB>
                    <a:solidFill>
                      <a:srgbClr val="ffffff"/>
                    </a:solidFill>
                  </a:tcPr>
                </a:tc>
                <a:tc>
                  <a:txBody>
                    <a:bodyPr lIns="7200" rIns="7200"/>
                    <a:p>
                      <a:pPr algn="ctr">
                        <a:lnSpc>
                          <a:spcPct val="100000"/>
                        </a:lnSpc>
                      </a:pPr>
                      <a:r>
                        <a:rPr b="1" lang="pt-BR" sz="1400" spc="-1" strike="noStrike">
                          <a:solidFill>
                            <a:srgbClr val="000000"/>
                          </a:solidFill>
                          <a:uFill>
                            <a:solidFill>
                              <a:srgbClr val="ffffff"/>
                            </a:solidFill>
                          </a:uFill>
                          <a:latin typeface="Calibri"/>
                        </a:rPr>
                        <a:t>Período orbital</a:t>
                      </a:r>
                      <a:endParaRPr/>
                    </a:p>
                  </a:txBody>
                  <a:tcPr marL="7200" marR="7200">
                    <a:lnL w="6480">
                      <a:solidFill>
                        <a:srgbClr val="000000"/>
                      </a:solidFill>
                    </a:lnL>
                    <a:lnR w="6480">
                      <a:solidFill>
                        <a:srgbClr val="000000"/>
                      </a:solidFill>
                    </a:lnR>
                    <a:lnT w="6480">
                      <a:solidFill>
                        <a:srgbClr val="000000"/>
                      </a:solidFill>
                    </a:lnT>
                    <a:lnB w="12240">
                      <a:solidFill>
                        <a:srgbClr val="000000"/>
                      </a:solidFill>
                    </a:lnB>
                    <a:solidFill>
                      <a:srgbClr val="ffffff"/>
                    </a:solidFill>
                  </a:tcPr>
                </a:tc>
              </a:tr>
              <a:tr h="440280">
                <a:tc>
                  <a:txBody>
                    <a:bodyPr lIns="7200" rIns="7200"/>
                    <a:p>
                      <a:pPr algn="ctr">
                        <a:lnSpc>
                          <a:spcPct val="100000"/>
                        </a:lnSpc>
                      </a:pPr>
                      <a:r>
                        <a:rPr lang="pt-BR" sz="1400" spc="-1" strike="noStrike">
                          <a:solidFill>
                            <a:srgbClr val="000000"/>
                          </a:solidFill>
                          <a:uFill>
                            <a:solidFill>
                              <a:srgbClr val="ffffff"/>
                            </a:solidFill>
                          </a:uFill>
                          <a:latin typeface="Calibri"/>
                        </a:rPr>
                        <a:t> </a:t>
                      </a:r>
                      <a:endParaRPr/>
                    </a:p>
                  </a:txBody>
                  <a:tcPr marL="7200" marR="7200">
                    <a:lnL w="6480">
                      <a:solidFill>
                        <a:srgbClr val="000000"/>
                      </a:solidFill>
                    </a:lnL>
                    <a:lnR w="6480">
                      <a:solidFill>
                        <a:srgbClr val="000000"/>
                      </a:solidFill>
                    </a:lnR>
                    <a:lnT w="12240">
                      <a:solidFill>
                        <a:srgbClr val="000000"/>
                      </a:solidFill>
                    </a:lnT>
                    <a:lnB w="6480">
                      <a:solidFill>
                        <a:srgbClr val="000000"/>
                      </a:solidFill>
                    </a:lnB>
                    <a:solidFill>
                      <a:srgbClr val="ffffff"/>
                    </a:solidFill>
                  </a:tcPr>
                </a:tc>
                <a:tc>
                  <a:txBody>
                    <a:bodyPr lIns="135720" rIns="7200"/>
                    <a:p>
                      <a:pPr algn="ctr">
                        <a:lnSpc>
                          <a:spcPct val="100000"/>
                        </a:lnSpc>
                      </a:pPr>
                      <a:r>
                        <a:rPr lang="pt-BR" sz="1400" spc="-1" strike="noStrike">
                          <a:solidFill>
                            <a:srgbClr val="000000"/>
                          </a:solidFill>
                          <a:uFill>
                            <a:solidFill>
                              <a:srgbClr val="ffffff"/>
                            </a:solidFill>
                          </a:uFill>
                          <a:latin typeface="Calibri"/>
                        </a:rPr>
                        <a:t>Protoplaneta  ou Mesoplaneta</a:t>
                      </a:r>
                      <a:endParaRPr/>
                    </a:p>
                  </a:txBody>
                  <a:tcPr marL="135720" marR="7200">
                    <a:lnL w="6480">
                      <a:solidFill>
                        <a:srgbClr val="000000"/>
                      </a:solidFill>
                    </a:lnL>
                    <a:lnR w="6480">
                      <a:solidFill>
                        <a:srgbClr val="000000"/>
                      </a:solidFill>
                    </a:lnR>
                    <a:lnT w="1224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km</a:t>
                      </a:r>
                      <a:endParaRPr/>
                    </a:p>
                  </a:txBody>
                  <a:tcPr marL="7200" marR="7200">
                    <a:lnL w="6480">
                      <a:solidFill>
                        <a:srgbClr val="000000"/>
                      </a:solidFill>
                    </a:lnL>
                    <a:lnR w="6480">
                      <a:solidFill>
                        <a:srgbClr val="000000"/>
                      </a:solidFill>
                    </a:lnR>
                    <a:lnT w="1224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 U.A. = 150 x 10 </a:t>
                      </a:r>
                      <a:r>
                        <a:rPr lang="pt-BR" sz="1400" spc="-1" strike="noStrike" baseline="30000">
                          <a:solidFill>
                            <a:srgbClr val="000000"/>
                          </a:solidFill>
                          <a:uFill>
                            <a:solidFill>
                              <a:srgbClr val="ffffff"/>
                            </a:solidFill>
                          </a:uFill>
                          <a:latin typeface="Calibri"/>
                        </a:rPr>
                        <a:t>6</a:t>
                      </a:r>
                      <a:r>
                        <a:rPr lang="pt-BR" sz="1400" spc="-1" strike="noStrike">
                          <a:solidFill>
                            <a:srgbClr val="000000"/>
                          </a:solidFill>
                          <a:uFill>
                            <a:solidFill>
                              <a:srgbClr val="ffffff"/>
                            </a:solidFill>
                          </a:uFill>
                          <a:latin typeface="Calibri"/>
                        </a:rPr>
                        <a:t> km</a:t>
                      </a:r>
                      <a:endParaRPr/>
                    </a:p>
                  </a:txBody>
                  <a:tcPr marL="7200" marR="7200">
                    <a:lnL w="6480">
                      <a:solidFill>
                        <a:srgbClr val="000000"/>
                      </a:solidFill>
                    </a:lnL>
                    <a:lnR w="6480">
                      <a:solidFill>
                        <a:srgbClr val="000000"/>
                      </a:solidFill>
                    </a:lnR>
                    <a:lnT w="1224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 anos )</a:t>
                      </a:r>
                      <a:endParaRPr/>
                    </a:p>
                  </a:txBody>
                  <a:tcPr marL="7200" marR="7200">
                    <a:lnL w="6480">
                      <a:solidFill>
                        <a:srgbClr val="000000"/>
                      </a:solidFill>
                    </a:lnL>
                    <a:lnR w="6480">
                      <a:solidFill>
                        <a:srgbClr val="000000"/>
                      </a:solidFill>
                    </a:lnR>
                    <a:lnT w="12240">
                      <a:solidFill>
                        <a:srgbClr val="000000"/>
                      </a:solidFill>
                    </a:lnT>
                    <a:lnB w="6480">
                      <a:solidFill>
                        <a:srgbClr val="000000"/>
                      </a:solidFill>
                    </a:lnB>
                    <a:solidFill>
                      <a:srgbClr val="ffffff"/>
                    </a:solidFill>
                  </a:tcPr>
                </a:tc>
              </a:tr>
              <a:tr h="289440">
                <a:tc>
                  <a:txBody>
                    <a:bodyPr lIns="7200" rIns="7200"/>
                    <a:p>
                      <a:pPr algn="ctr">
                        <a:lnSpc>
                          <a:spcPct val="100000"/>
                        </a:lnSpc>
                      </a:pPr>
                      <a:r>
                        <a:rPr lang="pt-BR" sz="1400" spc="-1" strike="noStrike">
                          <a:solidFill>
                            <a:srgbClr val="000000"/>
                          </a:solidFill>
                          <a:uFill>
                            <a:solidFill>
                              <a:srgbClr val="ffffff"/>
                            </a:solidFill>
                          </a:uFill>
                          <a:latin typeface="Calibri"/>
                        </a:rPr>
                        <a:t>1</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7680" rIns="7200"/>
                    <a:p>
                      <a:pPr>
                        <a:lnSpc>
                          <a:spcPct val="100000"/>
                        </a:lnSpc>
                      </a:pPr>
                      <a:r>
                        <a:rPr lang="pt-BR" sz="1400" spc="-1" strike="noStrike">
                          <a:solidFill>
                            <a:srgbClr val="000000"/>
                          </a:solidFill>
                          <a:uFill>
                            <a:solidFill>
                              <a:srgbClr val="ffffff"/>
                            </a:solidFill>
                          </a:uFill>
                          <a:latin typeface="Calibri"/>
                        </a:rPr>
                        <a:t>Mercúrio</a:t>
                      </a:r>
                      <a:endParaRPr/>
                    </a:p>
                  </a:txBody>
                  <a:tcPr marL="6768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4800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0,4</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88 d = 0,24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r>
              <a:tr h="289440">
                <a:tc>
                  <a:txBody>
                    <a:bodyPr lIns="7200" rIns="7200"/>
                    <a:p>
                      <a:pPr algn="ctr">
                        <a:lnSpc>
                          <a:spcPct val="100000"/>
                        </a:lnSpc>
                      </a:pPr>
                      <a:r>
                        <a:rPr lang="pt-BR" sz="1400" spc="-1" strike="noStrike">
                          <a:solidFill>
                            <a:srgbClr val="000000"/>
                          </a:solidFill>
                          <a:uFill>
                            <a:solidFill>
                              <a:srgbClr val="ffffff"/>
                            </a:solidFill>
                          </a:uFill>
                          <a:latin typeface="Calibri"/>
                        </a:rPr>
                        <a:t>2</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7680" rIns="7200"/>
                    <a:p>
                      <a:pPr>
                        <a:lnSpc>
                          <a:spcPct val="100000"/>
                        </a:lnSpc>
                      </a:pPr>
                      <a:r>
                        <a:rPr lang="pt-BR" sz="1400" spc="-1" strike="noStrike">
                          <a:solidFill>
                            <a:srgbClr val="000000"/>
                          </a:solidFill>
                          <a:uFill>
                            <a:solidFill>
                              <a:srgbClr val="ffffff"/>
                            </a:solidFill>
                          </a:uFill>
                          <a:latin typeface="Calibri"/>
                        </a:rPr>
                        <a:t>Venus</a:t>
                      </a:r>
                      <a:endParaRPr/>
                    </a:p>
                  </a:txBody>
                  <a:tcPr marL="6768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12100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0,7</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225 d = 0,62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r>
              <a:tr h="289440">
                <a:tc>
                  <a:txBody>
                    <a:bodyPr lIns="7200" rIns="7200"/>
                    <a:p>
                      <a:pPr algn="ctr">
                        <a:lnSpc>
                          <a:spcPct val="100000"/>
                        </a:lnSpc>
                      </a:pPr>
                      <a:r>
                        <a:rPr lang="pt-BR" sz="1400" spc="-1" strike="noStrike">
                          <a:solidFill>
                            <a:srgbClr val="000000"/>
                          </a:solidFill>
                          <a:uFill>
                            <a:solidFill>
                              <a:srgbClr val="ffffff"/>
                            </a:solidFill>
                          </a:uFill>
                          <a:latin typeface="Calibri"/>
                        </a:rPr>
                        <a:t>3</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7680" rIns="7200"/>
                    <a:p>
                      <a:pPr>
                        <a:lnSpc>
                          <a:spcPct val="100000"/>
                        </a:lnSpc>
                      </a:pPr>
                      <a:r>
                        <a:rPr lang="pt-BR" sz="1400" spc="-1" strike="noStrike">
                          <a:solidFill>
                            <a:srgbClr val="000000"/>
                          </a:solidFill>
                          <a:uFill>
                            <a:solidFill>
                              <a:srgbClr val="ffffff"/>
                            </a:solidFill>
                          </a:uFill>
                          <a:latin typeface="Calibri"/>
                        </a:rPr>
                        <a:t>Terra</a:t>
                      </a:r>
                      <a:endParaRPr/>
                    </a:p>
                  </a:txBody>
                  <a:tcPr marL="6768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12700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365d = 1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r>
              <a:tr h="289440">
                <a:tc>
                  <a:txBody>
                    <a:bodyPr lIns="7200" rIns="7200"/>
                    <a:p>
                      <a:pPr algn="ctr">
                        <a:lnSpc>
                          <a:spcPct val="100000"/>
                        </a:lnSpc>
                      </a:pPr>
                      <a:r>
                        <a:rPr lang="pt-BR" sz="1400" spc="-1" strike="noStrike">
                          <a:solidFill>
                            <a:srgbClr val="000000"/>
                          </a:solidFill>
                          <a:uFill>
                            <a:solidFill>
                              <a:srgbClr val="ffffff"/>
                            </a:solidFill>
                          </a:uFill>
                          <a:latin typeface="Calibri"/>
                        </a:rPr>
                        <a:t>4</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7680" rIns="7200"/>
                    <a:p>
                      <a:pPr>
                        <a:lnSpc>
                          <a:spcPct val="100000"/>
                        </a:lnSpc>
                      </a:pPr>
                      <a:r>
                        <a:rPr lang="pt-BR" sz="1400" spc="-1" strike="noStrike">
                          <a:solidFill>
                            <a:srgbClr val="000000"/>
                          </a:solidFill>
                          <a:uFill>
                            <a:solidFill>
                              <a:srgbClr val="ffffff"/>
                            </a:solidFill>
                          </a:uFill>
                          <a:latin typeface="Calibri"/>
                        </a:rPr>
                        <a:t>Marte</a:t>
                      </a:r>
                      <a:endParaRPr/>
                    </a:p>
                  </a:txBody>
                  <a:tcPr marL="6768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6700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1,5</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687 d = 1,88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r>
              <a:tr h="289440">
                <a:tc>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35720" rIns="7200"/>
                    <a:p>
                      <a:pPr>
                        <a:lnSpc>
                          <a:spcPct val="100000"/>
                        </a:lnSpc>
                      </a:pPr>
                      <a:r>
                        <a:rPr lang="pt-BR" sz="1400" spc="-1" strike="noStrike">
                          <a:solidFill>
                            <a:srgbClr val="000000"/>
                          </a:solidFill>
                          <a:uFill>
                            <a:solidFill>
                              <a:srgbClr val="ffffff"/>
                            </a:solidFill>
                          </a:uFill>
                          <a:latin typeface="Calibri"/>
                        </a:rPr>
                        <a:t>   </a:t>
                      </a:r>
                      <a:r>
                        <a:rPr lang="pt-BR" sz="1400" spc="-1" strike="noStrike">
                          <a:solidFill>
                            <a:srgbClr val="000000"/>
                          </a:solidFill>
                          <a:uFill>
                            <a:solidFill>
                              <a:srgbClr val="ffffff"/>
                            </a:solidFill>
                          </a:uFill>
                          <a:latin typeface="Calibri"/>
                        </a:rPr>
                        <a:t>Ceres</a:t>
                      </a:r>
                      <a:endParaRPr/>
                    </a:p>
                  </a:txBody>
                  <a:tcPr marL="13572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1000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2,7</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4,6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289440">
                <a:tc>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35720" rIns="7200"/>
                    <a:p>
                      <a:pPr>
                        <a:lnSpc>
                          <a:spcPct val="100000"/>
                        </a:lnSpc>
                      </a:pPr>
                      <a:r>
                        <a:rPr lang="pt-BR" sz="1400" spc="-1" strike="noStrike">
                          <a:solidFill>
                            <a:srgbClr val="000000"/>
                          </a:solidFill>
                          <a:uFill>
                            <a:solidFill>
                              <a:srgbClr val="ffffff"/>
                            </a:solidFill>
                          </a:uFill>
                          <a:latin typeface="Calibri"/>
                        </a:rPr>
                        <a:t>   </a:t>
                      </a:r>
                      <a:r>
                        <a:rPr lang="pt-BR" sz="1400" spc="-1" strike="noStrike">
                          <a:solidFill>
                            <a:srgbClr val="000000"/>
                          </a:solidFill>
                          <a:uFill>
                            <a:solidFill>
                              <a:srgbClr val="ffffff"/>
                            </a:solidFill>
                          </a:uFill>
                          <a:latin typeface="Calibri"/>
                        </a:rPr>
                        <a:t>Vesta</a:t>
                      </a:r>
                      <a:endParaRPr/>
                    </a:p>
                  </a:txBody>
                  <a:tcPr marL="13572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550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2,3</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3,63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289440">
                <a:tc>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35720" rIns="7200"/>
                    <a:p>
                      <a:pPr>
                        <a:lnSpc>
                          <a:spcPct val="100000"/>
                        </a:lnSpc>
                      </a:pPr>
                      <a:r>
                        <a:rPr lang="pt-BR" sz="1400" spc="-1" strike="noStrike">
                          <a:solidFill>
                            <a:srgbClr val="000000"/>
                          </a:solidFill>
                          <a:uFill>
                            <a:solidFill>
                              <a:srgbClr val="ffffff"/>
                            </a:solidFill>
                          </a:uFill>
                          <a:latin typeface="Calibri"/>
                        </a:rPr>
                        <a:t>   </a:t>
                      </a:r>
                      <a:r>
                        <a:rPr lang="pt-BR" sz="1400" spc="-1" strike="noStrike">
                          <a:solidFill>
                            <a:srgbClr val="000000"/>
                          </a:solidFill>
                          <a:uFill>
                            <a:solidFill>
                              <a:srgbClr val="ffffff"/>
                            </a:solidFill>
                          </a:uFill>
                          <a:latin typeface="Calibri"/>
                        </a:rPr>
                        <a:t>Palas</a:t>
                      </a:r>
                      <a:endParaRPr/>
                    </a:p>
                  </a:txBody>
                  <a:tcPr marL="13572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540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2,8</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4,62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289440">
                <a:tc>
                  <a:txBody>
                    <a:bodyPr lIns="7200" rIns="7200"/>
                    <a:p>
                      <a:pPr algn="ctr">
                        <a:lnSpc>
                          <a:spcPct val="100000"/>
                        </a:lnSpc>
                      </a:pPr>
                      <a:r>
                        <a:rPr lang="pt-BR" sz="1400" spc="-1" strike="noStrike">
                          <a:solidFill>
                            <a:srgbClr val="000000"/>
                          </a:solidFill>
                          <a:uFill>
                            <a:solidFill>
                              <a:srgbClr val="ffffff"/>
                            </a:solidFill>
                          </a:uFill>
                          <a:latin typeface="Calibri"/>
                        </a:rPr>
                        <a:t>5</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7680" rIns="7200"/>
                    <a:p>
                      <a:pPr>
                        <a:lnSpc>
                          <a:spcPct val="100000"/>
                        </a:lnSpc>
                      </a:pPr>
                      <a:r>
                        <a:rPr lang="pt-BR" sz="1400" spc="-1" strike="noStrike">
                          <a:solidFill>
                            <a:srgbClr val="000000"/>
                          </a:solidFill>
                          <a:uFill>
                            <a:solidFill>
                              <a:srgbClr val="ffffff"/>
                            </a:solidFill>
                          </a:uFill>
                          <a:latin typeface="Calibri"/>
                        </a:rPr>
                        <a:t>Júpiter</a:t>
                      </a:r>
                      <a:endParaRPr/>
                    </a:p>
                  </a:txBody>
                  <a:tcPr marL="6768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140000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5</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11,8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r>
              <a:tr h="289440">
                <a:tc>
                  <a:txBody>
                    <a:bodyPr lIns="7200" rIns="7200"/>
                    <a:p>
                      <a:pPr algn="ctr">
                        <a:lnSpc>
                          <a:spcPct val="100000"/>
                        </a:lnSpc>
                      </a:pPr>
                      <a:r>
                        <a:rPr lang="pt-BR" sz="1400" spc="-1" strike="noStrike">
                          <a:solidFill>
                            <a:srgbClr val="000000"/>
                          </a:solidFill>
                          <a:uFill>
                            <a:solidFill>
                              <a:srgbClr val="ffffff"/>
                            </a:solidFill>
                          </a:uFill>
                          <a:latin typeface="Calibri"/>
                        </a:rPr>
                        <a:t>6</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7680" rIns="7200"/>
                    <a:p>
                      <a:pPr>
                        <a:lnSpc>
                          <a:spcPct val="100000"/>
                        </a:lnSpc>
                      </a:pPr>
                      <a:r>
                        <a:rPr lang="pt-BR" sz="1400" spc="-1" strike="noStrike">
                          <a:solidFill>
                            <a:srgbClr val="000000"/>
                          </a:solidFill>
                          <a:uFill>
                            <a:solidFill>
                              <a:srgbClr val="ffffff"/>
                            </a:solidFill>
                          </a:uFill>
                          <a:latin typeface="Calibri"/>
                        </a:rPr>
                        <a:t>Saturno</a:t>
                      </a:r>
                      <a:endParaRPr/>
                    </a:p>
                  </a:txBody>
                  <a:tcPr marL="6768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116000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29,4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r>
              <a:tr h="289440">
                <a:tc>
                  <a:txBody>
                    <a:bodyPr lIns="7200" rIns="7200"/>
                    <a:p>
                      <a:pPr algn="ctr">
                        <a:lnSpc>
                          <a:spcPct val="100000"/>
                        </a:lnSpc>
                      </a:pPr>
                      <a:r>
                        <a:rPr lang="pt-BR" sz="1400" spc="-1" strike="noStrike">
                          <a:solidFill>
                            <a:srgbClr val="000000"/>
                          </a:solidFill>
                          <a:uFill>
                            <a:solidFill>
                              <a:srgbClr val="ffffff"/>
                            </a:solidFill>
                          </a:uFill>
                          <a:latin typeface="Calibri"/>
                        </a:rPr>
                        <a:t>7</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7680" rIns="7200"/>
                    <a:p>
                      <a:pPr>
                        <a:lnSpc>
                          <a:spcPct val="100000"/>
                        </a:lnSpc>
                      </a:pPr>
                      <a:r>
                        <a:rPr lang="pt-BR" sz="1400" spc="-1" strike="noStrike">
                          <a:solidFill>
                            <a:srgbClr val="000000"/>
                          </a:solidFill>
                          <a:uFill>
                            <a:solidFill>
                              <a:srgbClr val="ffffff"/>
                            </a:solidFill>
                          </a:uFill>
                          <a:latin typeface="Calibri"/>
                        </a:rPr>
                        <a:t>Urano</a:t>
                      </a:r>
                      <a:endParaRPr/>
                    </a:p>
                  </a:txBody>
                  <a:tcPr marL="6768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50700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84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r>
              <a:tr h="289440">
                <a:tc>
                  <a:txBody>
                    <a:bodyPr lIns="7200" rIns="7200"/>
                    <a:p>
                      <a:pPr algn="ctr">
                        <a:lnSpc>
                          <a:spcPct val="100000"/>
                        </a:lnSpc>
                      </a:pPr>
                      <a:r>
                        <a:rPr lang="pt-BR" sz="1400" spc="-1" strike="noStrike">
                          <a:solidFill>
                            <a:srgbClr val="000000"/>
                          </a:solidFill>
                          <a:uFill>
                            <a:solidFill>
                              <a:srgbClr val="ffffff"/>
                            </a:solidFill>
                          </a:uFill>
                          <a:latin typeface="Calibri"/>
                        </a:rPr>
                        <a:t>8</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7680" rIns="7200"/>
                    <a:p>
                      <a:pPr>
                        <a:lnSpc>
                          <a:spcPct val="100000"/>
                        </a:lnSpc>
                      </a:pPr>
                      <a:r>
                        <a:rPr lang="pt-BR" sz="1400" spc="-1" strike="noStrike">
                          <a:solidFill>
                            <a:srgbClr val="000000"/>
                          </a:solidFill>
                          <a:uFill>
                            <a:solidFill>
                              <a:srgbClr val="ffffff"/>
                            </a:solidFill>
                          </a:uFill>
                          <a:latin typeface="Calibri"/>
                        </a:rPr>
                        <a:t>Netuno</a:t>
                      </a:r>
                      <a:endParaRPr/>
                    </a:p>
                  </a:txBody>
                  <a:tcPr marL="6768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49200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30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164,8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r>
              <a:tr h="375840">
                <a:tc>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35720" rIns="7200"/>
                    <a:p>
                      <a:pPr>
                        <a:lnSpc>
                          <a:spcPct val="100000"/>
                        </a:lnSpc>
                      </a:pPr>
                      <a:r>
                        <a:rPr lang="pt-BR" sz="1400" spc="-1" strike="noStrike">
                          <a:solidFill>
                            <a:srgbClr val="000000"/>
                          </a:solidFill>
                          <a:uFill>
                            <a:solidFill>
                              <a:srgbClr val="ffffff"/>
                            </a:solidFill>
                          </a:uFill>
                          <a:latin typeface="Calibri"/>
                        </a:rPr>
                        <a:t>   </a:t>
                      </a:r>
                      <a:r>
                        <a:rPr lang="pt-BR" sz="1400" spc="-1" strike="noStrike">
                          <a:solidFill>
                            <a:srgbClr val="000000"/>
                          </a:solidFill>
                          <a:uFill>
                            <a:solidFill>
                              <a:srgbClr val="ffffff"/>
                            </a:solidFill>
                          </a:uFill>
                          <a:latin typeface="Calibri"/>
                        </a:rPr>
                        <a:t>Plutão (1930)</a:t>
                      </a:r>
                      <a:endParaRPr/>
                    </a:p>
                  </a:txBody>
                  <a:tcPr marL="13572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2300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30 a 49 (39,5)</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248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289440">
                <a:tc>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35720" rIns="7200"/>
                    <a:p>
                      <a:pPr>
                        <a:lnSpc>
                          <a:spcPct val="100000"/>
                        </a:lnSpc>
                      </a:pPr>
                      <a:r>
                        <a:rPr lang="pt-BR" sz="1400" spc="-1" strike="noStrike">
                          <a:solidFill>
                            <a:srgbClr val="000000"/>
                          </a:solidFill>
                          <a:uFill>
                            <a:solidFill>
                              <a:srgbClr val="ffffff"/>
                            </a:solidFill>
                          </a:uFill>
                          <a:latin typeface="Calibri"/>
                        </a:rPr>
                        <a:t>   </a:t>
                      </a:r>
                      <a:r>
                        <a:rPr lang="pt-BR" sz="1400" spc="-1" strike="noStrike">
                          <a:solidFill>
                            <a:srgbClr val="000000"/>
                          </a:solidFill>
                          <a:uFill>
                            <a:solidFill>
                              <a:srgbClr val="ffffff"/>
                            </a:solidFill>
                          </a:uFill>
                          <a:latin typeface="Calibri"/>
                        </a:rPr>
                        <a:t>Orco (2004)</a:t>
                      </a:r>
                      <a:endParaRPr/>
                    </a:p>
                  </a:txBody>
                  <a:tcPr marL="13572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1500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30 a 48 (39,2)</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247,4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407520">
                <a:tc>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35720" rIns="7200"/>
                    <a:p>
                      <a:pPr>
                        <a:lnSpc>
                          <a:spcPct val="100000"/>
                        </a:lnSpc>
                      </a:pPr>
                      <a:r>
                        <a:rPr lang="pt-BR" sz="1400" spc="-1" strike="noStrike">
                          <a:solidFill>
                            <a:srgbClr val="000000"/>
                          </a:solidFill>
                          <a:uFill>
                            <a:solidFill>
                              <a:srgbClr val="ffffff"/>
                            </a:solidFill>
                          </a:uFill>
                          <a:latin typeface="Calibri"/>
                        </a:rPr>
                        <a:t>   </a:t>
                      </a:r>
                      <a:r>
                        <a:rPr lang="pt-BR" sz="1400" spc="-1" strike="noStrike">
                          <a:solidFill>
                            <a:srgbClr val="000000"/>
                          </a:solidFill>
                          <a:uFill>
                            <a:solidFill>
                              <a:srgbClr val="ffffff"/>
                            </a:solidFill>
                          </a:uFill>
                          <a:latin typeface="Calibri"/>
                        </a:rPr>
                        <a:t>Varuna (2000)</a:t>
                      </a:r>
                      <a:endParaRPr/>
                    </a:p>
                  </a:txBody>
                  <a:tcPr marL="13572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1060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41 a 45 (43)</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281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407520">
                <a:tc>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35720" rIns="7200"/>
                    <a:p>
                      <a:pPr>
                        <a:lnSpc>
                          <a:spcPct val="100000"/>
                        </a:lnSpc>
                      </a:pPr>
                      <a:r>
                        <a:rPr lang="pt-BR" sz="1400" spc="-1" strike="noStrike">
                          <a:solidFill>
                            <a:srgbClr val="000000"/>
                          </a:solidFill>
                          <a:uFill>
                            <a:solidFill>
                              <a:srgbClr val="ffffff"/>
                            </a:solidFill>
                          </a:uFill>
                          <a:latin typeface="Calibri"/>
                        </a:rPr>
                        <a:t>   </a:t>
                      </a:r>
                      <a:r>
                        <a:rPr lang="pt-BR" sz="1400" spc="-1" strike="noStrike">
                          <a:solidFill>
                            <a:srgbClr val="000000"/>
                          </a:solidFill>
                          <a:uFill>
                            <a:solidFill>
                              <a:srgbClr val="ffffff"/>
                            </a:solidFill>
                          </a:uFill>
                          <a:latin typeface="Calibri"/>
                        </a:rPr>
                        <a:t>Haumea (2003 )</a:t>
                      </a:r>
                      <a:endParaRPr/>
                    </a:p>
                  </a:txBody>
                  <a:tcPr marL="13572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1500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35 a 51 (43,3)</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283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407520">
                <a:tc>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35720" rIns="7200"/>
                    <a:p>
                      <a:pPr>
                        <a:lnSpc>
                          <a:spcPct val="100000"/>
                        </a:lnSpc>
                      </a:pPr>
                      <a:r>
                        <a:rPr lang="pt-BR" sz="1400" spc="-1" strike="noStrike">
                          <a:solidFill>
                            <a:srgbClr val="000000"/>
                          </a:solidFill>
                          <a:uFill>
                            <a:solidFill>
                              <a:srgbClr val="ffffff"/>
                            </a:solidFill>
                          </a:uFill>
                          <a:latin typeface="Calibri"/>
                        </a:rPr>
                        <a:t>   </a:t>
                      </a:r>
                      <a:r>
                        <a:rPr lang="pt-BR" sz="1400" spc="-1" strike="noStrike">
                          <a:solidFill>
                            <a:srgbClr val="000000"/>
                          </a:solidFill>
                          <a:uFill>
                            <a:solidFill>
                              <a:srgbClr val="ffffff"/>
                            </a:solidFill>
                          </a:uFill>
                          <a:latin typeface="Calibri"/>
                        </a:rPr>
                        <a:t>Makemake (2005)</a:t>
                      </a:r>
                      <a:endParaRPr/>
                    </a:p>
                  </a:txBody>
                  <a:tcPr marL="13572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1800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38 a 53(45,7)</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310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289440">
                <a:tc>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35720" rIns="7200"/>
                    <a:p>
                      <a:pPr>
                        <a:lnSpc>
                          <a:spcPct val="100000"/>
                        </a:lnSpc>
                      </a:pPr>
                      <a:r>
                        <a:rPr lang="pt-BR" sz="1400" spc="-1" strike="noStrike">
                          <a:solidFill>
                            <a:srgbClr val="000000"/>
                          </a:solidFill>
                          <a:uFill>
                            <a:solidFill>
                              <a:srgbClr val="ffffff"/>
                            </a:solidFill>
                          </a:uFill>
                          <a:latin typeface="Calibri"/>
                        </a:rPr>
                        <a:t>   </a:t>
                      </a:r>
                      <a:r>
                        <a:rPr lang="pt-BR" sz="1400" spc="-1" strike="noStrike">
                          <a:solidFill>
                            <a:srgbClr val="000000"/>
                          </a:solidFill>
                          <a:uFill>
                            <a:solidFill>
                              <a:srgbClr val="ffffff"/>
                            </a:solidFill>
                          </a:uFill>
                          <a:latin typeface="Calibri"/>
                        </a:rPr>
                        <a:t>Eris (2003)</a:t>
                      </a:r>
                      <a:endParaRPr/>
                    </a:p>
                  </a:txBody>
                  <a:tcPr marL="13572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3000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38 a 98 (67,7)</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557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74760">
                <a:tc>
                  <a:tcPr marL="7200" marR="720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135720" rIns="7200"/>
                    <a:p>
                      <a:pPr>
                        <a:lnSpc>
                          <a:spcPct val="100000"/>
                        </a:lnSpc>
                      </a:pPr>
                      <a:r>
                        <a:rPr lang="pt-BR" sz="1400" spc="-1" strike="noStrike">
                          <a:solidFill>
                            <a:srgbClr val="000000"/>
                          </a:solidFill>
                          <a:uFill>
                            <a:solidFill>
                              <a:srgbClr val="ffffff"/>
                            </a:solidFill>
                          </a:uFill>
                          <a:latin typeface="Calibri"/>
                        </a:rPr>
                        <a:t>   </a:t>
                      </a:r>
                      <a:r>
                        <a:rPr lang="pt-BR" sz="1400" spc="-1" strike="noStrike">
                          <a:solidFill>
                            <a:srgbClr val="000000"/>
                          </a:solidFill>
                          <a:uFill>
                            <a:solidFill>
                              <a:srgbClr val="ffffff"/>
                            </a:solidFill>
                          </a:uFill>
                          <a:latin typeface="Calibri"/>
                        </a:rPr>
                        <a:t>Sedna (2003)</a:t>
                      </a:r>
                      <a:endParaRPr/>
                    </a:p>
                  </a:txBody>
                  <a:tcPr marL="135720" marR="7200">
                    <a:lnL w="6480">
                      <a:solidFill>
                        <a:srgbClr val="000000"/>
                      </a:solidFill>
                    </a:lnL>
                    <a:lnR w="6480">
                      <a:solidFill>
                        <a:srgbClr val="000000"/>
                      </a:solidFill>
                    </a:lnR>
                    <a:lnT w="6480">
                      <a:solidFill>
                        <a:srgbClr val="000000"/>
                      </a:solidFill>
                    </a:lnT>
                    <a:lnB w="6480">
                      <a:solidFill>
                        <a:srgbClr val="000000"/>
                      </a:solidFill>
                    </a:lnB>
                    <a:solidFill>
                      <a:srgbClr val="ffc0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1500</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c0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76 a 937 ( 502 )</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c000"/>
                    </a:solidFill>
                  </a:tcPr>
                </a:tc>
                <a:tc>
                  <a:txBody>
                    <a:bodyPr lIns="7200" rIns="7200"/>
                    <a:p>
                      <a:pPr algn="ctr">
                        <a:lnSpc>
                          <a:spcPct val="100000"/>
                        </a:lnSpc>
                      </a:pPr>
                      <a:r>
                        <a:rPr lang="pt-BR" sz="1400" spc="-1" strike="noStrike">
                          <a:solidFill>
                            <a:srgbClr val="000000"/>
                          </a:solidFill>
                          <a:uFill>
                            <a:solidFill>
                              <a:srgbClr val="ffffff"/>
                            </a:solidFill>
                          </a:uFill>
                          <a:latin typeface="Calibri"/>
                        </a:rPr>
                        <a:t>11400 a</a:t>
                      </a:r>
                      <a:endParaRPr/>
                    </a:p>
                  </a:txBody>
                  <a:tcPr marL="7200" marR="7200">
                    <a:lnL w="6480">
                      <a:solidFill>
                        <a:srgbClr val="000000"/>
                      </a:solidFill>
                    </a:lnL>
                    <a:lnR w="6480">
                      <a:solidFill>
                        <a:srgbClr val="000000"/>
                      </a:solidFill>
                    </a:lnR>
                    <a:lnT w="6480">
                      <a:solidFill>
                        <a:srgbClr val="000000"/>
                      </a:solidFill>
                    </a:lnT>
                    <a:lnB w="6480">
                      <a:solidFill>
                        <a:srgbClr val="000000"/>
                      </a:solidFill>
                    </a:lnB>
                    <a:solidFill>
                      <a:srgbClr val="ffc000"/>
                    </a:solidFill>
                  </a:tcPr>
                </a:tc>
              </a:tr>
            </a:tbl>
          </a:graphicData>
        </a:graphic>
      </p:graphicFrame>
      <p:sp>
        <p:nvSpPr>
          <p:cNvPr id="263"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1F7099EF-19ED-4EA3-B09F-580F002C7D11}"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64" name="Imagem 1" descr=""/>
          <p:cNvPicPr/>
          <p:nvPr/>
        </p:nvPicPr>
        <p:blipFill>
          <a:blip r:embed="rId1"/>
          <a:stretch/>
        </p:blipFill>
        <p:spPr>
          <a:xfrm>
            <a:off x="971280" y="1052640"/>
            <a:ext cx="7309440" cy="4823280"/>
          </a:xfrm>
          <a:prstGeom prst="rect">
            <a:avLst/>
          </a:prstGeom>
          <a:ln>
            <a:noFill/>
          </a:ln>
        </p:spPr>
      </p:pic>
      <p:sp>
        <p:nvSpPr>
          <p:cNvPr id="265"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B6D1198-2228-42EF-BC2A-ED86B4D5E52D}"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66" name="Imagem 1" descr=""/>
          <p:cNvPicPr/>
          <p:nvPr/>
        </p:nvPicPr>
        <p:blipFill>
          <a:blip r:embed="rId1"/>
          <a:stretch/>
        </p:blipFill>
        <p:spPr>
          <a:xfrm>
            <a:off x="819360" y="1052640"/>
            <a:ext cx="7621200" cy="4679280"/>
          </a:xfrm>
          <a:prstGeom prst="rect">
            <a:avLst/>
          </a:prstGeom>
          <a:ln>
            <a:noFill/>
          </a:ln>
        </p:spPr>
      </p:pic>
      <p:sp>
        <p:nvSpPr>
          <p:cNvPr id="267"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AB0F74B0-5003-4293-858A-4A8E367ECD4F}"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lang="pt-BR" sz="2800" spc="-1" strike="noStrike">
                <a:solidFill>
                  <a:srgbClr val="000000"/>
                </a:solidFill>
                <a:uFill>
                  <a:solidFill>
                    <a:srgbClr val="ffffff"/>
                  </a:solidFill>
                </a:uFill>
                <a:latin typeface="Calibri"/>
                <a:ea typeface="DejaVu Sans"/>
              </a:rPr>
              <a:t>Astrônomos encontram evidências de dois novos planetas em nosso Sistema Solar!</a:t>
            </a:r>
            <a:endParaRPr/>
          </a:p>
          <a:p>
            <a:pPr algn="ctr">
              <a:lnSpc>
                <a:spcPct val="100000"/>
              </a:lnSpc>
            </a:pPr>
            <a:r>
              <a:rPr lang="pt-BR" sz="2000" spc="-1" strike="noStrike">
                <a:solidFill>
                  <a:srgbClr val="000000"/>
                </a:solidFill>
                <a:uFill>
                  <a:solidFill>
                    <a:srgbClr val="ffffff"/>
                  </a:solidFill>
                </a:uFill>
                <a:latin typeface="Calibri"/>
                <a:ea typeface="DejaVu Sans"/>
              </a:rPr>
              <a:t>Galeria do Meteorito – 19 NOV 2014</a:t>
            </a:r>
            <a:endParaRPr/>
          </a:p>
        </p:txBody>
      </p:sp>
      <p:sp>
        <p:nvSpPr>
          <p:cNvPr id="269" name="CustomShape 2"/>
          <p:cNvSpPr/>
          <p:nvPr/>
        </p:nvSpPr>
        <p:spPr>
          <a:xfrm>
            <a:off x="457200" y="1600200"/>
            <a:ext cx="8228520" cy="4852080"/>
          </a:xfrm>
          <a:prstGeom prst="rect">
            <a:avLst/>
          </a:prstGeom>
          <a:noFill/>
          <a:ln>
            <a:noFill/>
          </a:ln>
        </p:spPr>
        <p:style>
          <a:lnRef idx="0"/>
          <a:fillRef idx="0"/>
          <a:effectRef idx="0"/>
          <a:fontRef idx="minor"/>
        </p:style>
        <p:txBody>
          <a:bodyPr lIns="90000" rIns="90000" tIns="45000" bIns="45000"/>
          <a:p>
            <a:pPr algn="just">
              <a:lnSpc>
                <a:spcPct val="100000"/>
              </a:lnSpc>
            </a:pPr>
            <a:r>
              <a:rPr lang="pt-BR" sz="5500" spc="-1" strike="noStrike">
                <a:solidFill>
                  <a:srgbClr val="000000"/>
                </a:solidFill>
                <a:uFill>
                  <a:solidFill>
                    <a:srgbClr val="ffffff"/>
                  </a:solidFill>
                </a:uFill>
                <a:latin typeface="Calibri"/>
                <a:ea typeface="DejaVu Sans"/>
              </a:rPr>
              <a:t>A possibilidade da existência de um planeta nos confins do Sistema Solar ganhou força com base em órbitas de objetos recentemente descobertos. Se um suposto "Planeta X" já era motivo de discussões acirradas entre cientistas e astrônomos renomados, os debates tendem a ficar ainda mais intensos com a probabilidade de haver não apenas um Planeta X, mas também um "Planeta Y"!</a:t>
            </a:r>
            <a:endParaRPr/>
          </a:p>
          <a:p>
            <a:pPr algn="just">
              <a:lnSpc>
                <a:spcPct val="100000"/>
              </a:lnSpc>
            </a:pPr>
            <a:endParaRPr/>
          </a:p>
          <a:p>
            <a:pPr algn="just">
              <a:lnSpc>
                <a:spcPct val="100000"/>
              </a:lnSpc>
            </a:pPr>
            <a:r>
              <a:rPr lang="pt-BR" sz="5500" spc="-1" strike="noStrike">
                <a:solidFill>
                  <a:srgbClr val="000000"/>
                </a:solidFill>
                <a:uFill>
                  <a:solidFill>
                    <a:srgbClr val="ffffff"/>
                  </a:solidFill>
                </a:uFill>
                <a:latin typeface="Calibri"/>
                <a:ea typeface="DejaVu Sans"/>
              </a:rPr>
              <a:t>A busca por um "Planeta X" além de Netuno vem acontecendo há mais de um século. </a:t>
            </a:r>
            <a:r>
              <a:rPr b="1" lang="pt-BR" sz="5500" spc="-1" strike="noStrike">
                <a:solidFill>
                  <a:srgbClr val="ff0000"/>
                </a:solidFill>
                <a:uFill>
                  <a:solidFill>
                    <a:srgbClr val="ffffff"/>
                  </a:solidFill>
                </a:uFill>
                <a:latin typeface="Calibri"/>
                <a:ea typeface="DejaVu Sans"/>
              </a:rPr>
              <a:t>Recentemente, dois planetas anões Sedna e 2102 VP113 foram identificados com órbitas que se estendem a distâncias incrivelmente grandes, centenas de vezes maiores do que a distância entre a Terra e o Sol.</a:t>
            </a:r>
            <a:endParaRPr/>
          </a:p>
          <a:p>
            <a:pPr algn="just">
              <a:lnSpc>
                <a:spcPct val="100000"/>
              </a:lnSpc>
            </a:pPr>
            <a:endParaRPr/>
          </a:p>
          <a:p>
            <a:pPr algn="just">
              <a:lnSpc>
                <a:spcPct val="100000"/>
              </a:lnSpc>
            </a:pPr>
            <a:r>
              <a:rPr lang="pt-BR" sz="5500" spc="-1" strike="noStrike">
                <a:solidFill>
                  <a:srgbClr val="000000"/>
                </a:solidFill>
                <a:uFill>
                  <a:solidFill>
                    <a:srgbClr val="ffffff"/>
                  </a:solidFill>
                </a:uFill>
                <a:latin typeface="Calibri"/>
                <a:ea typeface="DejaVu Sans"/>
              </a:rPr>
              <a:t>Suas órbitas são tão longínquas que podemos dizer que eles estão próximos da famosa Nuvem de Oort, uma região de cometas a cerca de 5.000 UA do Sol (1 UA [Unidade Astronômica] equivale a distância média entre a Terra e o Sol).</a:t>
            </a:r>
            <a:endParaRPr/>
          </a:p>
          <a:p>
            <a:pPr algn="just">
              <a:lnSpc>
                <a:spcPct val="100000"/>
              </a:lnSpc>
            </a:pPr>
            <a:endParaRPr/>
          </a:p>
          <a:p>
            <a:pPr algn="just">
              <a:lnSpc>
                <a:spcPct val="100000"/>
              </a:lnSpc>
            </a:pPr>
            <a:r>
              <a:rPr lang="pt-BR" sz="5500" spc="-1" strike="noStrike">
                <a:solidFill>
                  <a:srgbClr val="000000"/>
                </a:solidFill>
                <a:uFill>
                  <a:solidFill>
                    <a:srgbClr val="ffffff"/>
                  </a:solidFill>
                </a:uFill>
                <a:latin typeface="Calibri"/>
                <a:ea typeface="DejaVu Sans"/>
              </a:rPr>
              <a:t>Os irmãos Carlos e Raul de la Fuente Marcos, da Universidade Complutense de Madrid foram ainda mais longe. Segundo eles, </a:t>
            </a:r>
            <a:r>
              <a:rPr b="1" lang="pt-BR" sz="5500" spc="-1" strike="noStrike">
                <a:solidFill>
                  <a:srgbClr val="ff0000"/>
                </a:solidFill>
                <a:uFill>
                  <a:solidFill>
                    <a:srgbClr val="ffffff"/>
                  </a:solidFill>
                </a:uFill>
                <a:latin typeface="Calibri"/>
                <a:ea typeface="DejaVu Sans"/>
              </a:rPr>
              <a:t>"a análise de diversos cenários possíveis sugerem fortemente que pelo menos dois planetas trans-plutonianas </a:t>
            </a:r>
            <a:r>
              <a:rPr lang="pt-BR" sz="5500" spc="-1" strike="noStrike">
                <a:solidFill>
                  <a:srgbClr val="000000"/>
                </a:solidFill>
                <a:uFill>
                  <a:solidFill>
                    <a:srgbClr val="ffffff"/>
                  </a:solidFill>
                </a:uFill>
                <a:latin typeface="Calibri"/>
                <a:ea typeface="DejaVu Sans"/>
              </a:rPr>
              <a:t>(mais distantes que Plutão) </a:t>
            </a:r>
            <a:r>
              <a:rPr b="1" lang="pt-BR" sz="5500" spc="-1" strike="noStrike">
                <a:solidFill>
                  <a:srgbClr val="ff0000"/>
                </a:solidFill>
                <a:uFill>
                  <a:solidFill>
                    <a:srgbClr val="ffffff"/>
                  </a:solidFill>
                </a:uFill>
                <a:latin typeface="Calibri"/>
                <a:ea typeface="DejaVu Sans"/>
              </a:rPr>
              <a:t>devem existir</a:t>
            </a:r>
            <a:r>
              <a:rPr lang="pt-BR" sz="5500" spc="-1" strike="noStrike">
                <a:solidFill>
                  <a:srgbClr val="000000"/>
                </a:solidFill>
                <a:uFill>
                  <a:solidFill>
                    <a:srgbClr val="ffffff"/>
                  </a:solidFill>
                </a:uFill>
                <a:latin typeface="Calibri"/>
                <a:ea typeface="DejaVu Sans"/>
              </a:rPr>
              <a:t>".</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
        <p:nvSpPr>
          <p:cNvPr id="270"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16B0A8AC-1974-4808-B763-AA8701833ACE}"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lang="pt-BR" sz="2800" spc="-1" strike="noStrike">
                <a:solidFill>
                  <a:srgbClr val="000000"/>
                </a:solidFill>
                <a:uFill>
                  <a:solidFill>
                    <a:srgbClr val="ffffff"/>
                  </a:solidFill>
                </a:uFill>
                <a:latin typeface="Calibri"/>
                <a:ea typeface="DejaVu Sans"/>
              </a:rPr>
              <a:t>A busca pelo planeta perdido: nosso antigo Sistema Solar tinha um quinto gigante de gás, diz teoria</a:t>
            </a:r>
            <a:endParaRPr/>
          </a:p>
          <a:p>
            <a:pPr algn="ctr">
              <a:lnSpc>
                <a:spcPct val="100000"/>
              </a:lnSpc>
            </a:pPr>
            <a:r>
              <a:rPr lang="pt-BR" sz="2000" spc="-1" strike="noStrike">
                <a:solidFill>
                  <a:srgbClr val="000000"/>
                </a:solidFill>
                <a:uFill>
                  <a:solidFill>
                    <a:srgbClr val="ffffff"/>
                  </a:solidFill>
                </a:uFill>
                <a:latin typeface="Calibri"/>
                <a:ea typeface="DejaVu Sans"/>
              </a:rPr>
              <a:t>Jornal Ciência – 26 AGO 2015</a:t>
            </a:r>
            <a:endParaRPr/>
          </a:p>
        </p:txBody>
      </p:sp>
      <p:sp>
        <p:nvSpPr>
          <p:cNvPr id="272"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algn="just">
              <a:lnSpc>
                <a:spcPct val="100000"/>
              </a:lnSpc>
            </a:pPr>
            <a:r>
              <a:rPr lang="pt-BR" sz="2300" spc="-1" strike="noStrike">
                <a:solidFill>
                  <a:srgbClr val="000000"/>
                </a:solidFill>
                <a:uFill>
                  <a:solidFill>
                    <a:srgbClr val="ffffff"/>
                  </a:solidFill>
                </a:uFill>
                <a:latin typeface="Calibri"/>
                <a:ea typeface="DejaVu Sans"/>
              </a:rPr>
              <a:t>O nosso Sistema Solar precoce pode ter tido um planeta extra que foi expulso de sua órbita por uma colisão com Netuno.</a:t>
            </a:r>
            <a:endParaRPr/>
          </a:p>
          <a:p>
            <a:pPr algn="just">
              <a:lnSpc>
                <a:spcPct val="100000"/>
              </a:lnSpc>
            </a:pPr>
            <a:endParaRPr/>
          </a:p>
          <a:p>
            <a:pPr algn="just">
              <a:lnSpc>
                <a:spcPct val="100000"/>
              </a:lnSpc>
            </a:pPr>
            <a:r>
              <a:rPr b="1" lang="pt-BR" sz="2300" spc="-1" strike="noStrike">
                <a:solidFill>
                  <a:srgbClr val="ff0000"/>
                </a:solidFill>
                <a:uFill>
                  <a:solidFill>
                    <a:srgbClr val="ffffff"/>
                  </a:solidFill>
                </a:uFill>
                <a:latin typeface="Calibri"/>
                <a:ea typeface="DejaVu Sans"/>
              </a:rPr>
              <a:t>O planeta teria sido o quinto gigante de gás, e as provas de sua existência ainda permanecem no cinturão de asteroides que fica nos confins do Sistema Solar.</a:t>
            </a:r>
            <a:endParaRPr/>
          </a:p>
          <a:p>
            <a:pPr algn="just">
              <a:lnSpc>
                <a:spcPct val="100000"/>
              </a:lnSpc>
            </a:pPr>
            <a:endParaRPr/>
          </a:p>
          <a:p>
            <a:pPr algn="just">
              <a:lnSpc>
                <a:spcPct val="100000"/>
              </a:lnSpc>
            </a:pPr>
            <a:r>
              <a:rPr lang="pt-BR" sz="2300" spc="-1" strike="noStrike">
                <a:solidFill>
                  <a:srgbClr val="000000"/>
                </a:solidFill>
                <a:uFill>
                  <a:solidFill>
                    <a:srgbClr val="ffffff"/>
                  </a:solidFill>
                </a:uFill>
                <a:latin typeface="Calibri"/>
                <a:ea typeface="DejaVu Sans"/>
              </a:rPr>
              <a:t>Em particular, a órbita de um aglomerado de rochas geladas no cinturão de Kuiper, conhecido como "núcleo", sugere que Júpiter foi forçado a sair de sua órbita original por um impacto significativo com um objeto grande. Isso significaria que os quatro gigantes gasosos do sistema solar – Júpiter, Saturno, Netuno e Urano – possuem um irmão perdido há muito tempo, que desapareceu quando o Sistema Solar estava em sua infância.</a:t>
            </a:r>
            <a:endParaRPr/>
          </a:p>
          <a:p>
            <a:pPr algn="just">
              <a:lnSpc>
                <a:spcPct val="100000"/>
              </a:lnSpc>
            </a:pPr>
            <a:endParaRPr/>
          </a:p>
          <a:p>
            <a:pPr algn="just">
              <a:lnSpc>
                <a:spcPct val="100000"/>
              </a:lnSpc>
            </a:pPr>
            <a:r>
              <a:rPr lang="pt-BR" sz="2300" spc="-1" strike="noStrike">
                <a:solidFill>
                  <a:srgbClr val="000000"/>
                </a:solidFill>
                <a:uFill>
                  <a:solidFill>
                    <a:srgbClr val="ffffff"/>
                  </a:solidFill>
                </a:uFill>
                <a:latin typeface="Calibri"/>
                <a:ea typeface="DejaVu Sans"/>
              </a:rPr>
              <a:t>Nesvorny primeiro propôs a teoria de que faltava um planeta para explicar a existência do kernel, em 2011, mas agora ele acredita ter um modelo que mostra como essa interação teria ocorrido. Não está claro o que aconteceu com quinto gigante gasoso do sistema solar, mas se os cálculos de Nesvorny estão corretos, ele pode ter sido expulso do Sistema Solar permanentemente.</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p:txBody>
      </p:sp>
      <p:sp>
        <p:nvSpPr>
          <p:cNvPr id="273"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63807A5-EEC0-4615-990E-E5D4D3617EB7}"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 name="CustomShape 1"/>
          <p:cNvSpPr/>
          <p:nvPr/>
        </p:nvSpPr>
        <p:spPr>
          <a:xfrm>
            <a:off x="755640" y="335880"/>
            <a:ext cx="7775640" cy="4631040"/>
          </a:xfrm>
          <a:prstGeom prst="rect">
            <a:avLst/>
          </a:prstGeom>
          <a:noFill/>
          <a:ln>
            <a:noFill/>
          </a:ln>
        </p:spPr>
        <p:style>
          <a:lnRef idx="0"/>
          <a:fillRef idx="0"/>
          <a:effectRef idx="0"/>
          <a:fontRef idx="minor"/>
        </p:style>
        <p:txBody>
          <a:bodyPr lIns="90000" rIns="90000" tIns="45000" bIns="45000"/>
          <a:p>
            <a:pPr algn="ctr">
              <a:lnSpc>
                <a:spcPct val="100000"/>
              </a:lnSpc>
            </a:pPr>
            <a:r>
              <a:rPr lang="pt-BR" sz="2800" spc="-1" strike="noStrike" u="sng">
                <a:solidFill>
                  <a:srgbClr val="000000"/>
                </a:solidFill>
                <a:uFill>
                  <a:solidFill>
                    <a:srgbClr val="ffffff"/>
                  </a:solidFill>
                </a:uFill>
                <a:latin typeface="Calibri"/>
                <a:ea typeface="DejaVu Sans"/>
              </a:rPr>
              <a:t>Planeta com mais sóis</a:t>
            </a:r>
            <a:endParaRPr/>
          </a:p>
          <a:p>
            <a:pPr>
              <a:lnSpc>
                <a:spcPct val="100000"/>
              </a:lnSpc>
            </a:pPr>
            <a:endParaRPr/>
          </a:p>
          <a:p>
            <a:pPr>
              <a:lnSpc>
                <a:spcPct val="100000"/>
              </a:lnSpc>
            </a:pPr>
            <a:endParaRPr/>
          </a:p>
          <a:p>
            <a:pPr>
              <a:lnSpc>
                <a:spcPct val="100000"/>
              </a:lnSpc>
            </a:pPr>
            <a:r>
              <a:rPr lang="pt-BR" sz="1800" spc="-1" strike="noStrike">
                <a:solidFill>
                  <a:srgbClr val="000000"/>
                </a:solidFill>
                <a:uFill>
                  <a:solidFill>
                    <a:srgbClr val="ffffff"/>
                  </a:solidFill>
                </a:uFill>
                <a:latin typeface="Calibri"/>
                <a:ea typeface="DejaVu Sans"/>
              </a:rPr>
              <a:t>49:0.4 Nem todos os planetas são adequados para abrigar a vida mortal. Os pequenos, que têm uma velocidade de rotação elevada, em torno do próprio eixo, são totalmente inadequados como habitat para a vida. Em vários sistemas físicos de Satânia, os planetas que giram em volta do sol central são grandes demais para serem habitados; a sua grande massa ocasiona uma gravidade opressiva. Muitas dessas esferas enormes têm satélites, algumas vezes uma meia dúzia ou até mais, e essas luas, freqüentemente, têm um tamanho muito próximo ao de Urântia, de um modo tal que são quase ideais para serem habitadas.</a:t>
            </a:r>
            <a:endParaRPr/>
          </a:p>
          <a:p>
            <a:pPr>
              <a:lnSpc>
                <a:spcPct val="100000"/>
              </a:lnSpc>
            </a:pPr>
            <a:endParaRPr/>
          </a:p>
          <a:p>
            <a:pPr>
              <a:lnSpc>
                <a:spcPct val="100000"/>
              </a:lnSpc>
            </a:pPr>
            <a:r>
              <a:rPr lang="pt-BR" sz="1800" spc="-1" strike="noStrike">
                <a:solidFill>
                  <a:srgbClr val="000000"/>
                </a:solidFill>
                <a:uFill>
                  <a:solidFill>
                    <a:srgbClr val="ffffff"/>
                  </a:solidFill>
                </a:uFill>
                <a:latin typeface="Calibri"/>
                <a:ea typeface="DejaVu Sans"/>
              </a:rPr>
              <a:t>49:0.5 </a:t>
            </a:r>
            <a:r>
              <a:rPr b="1" lang="pt-BR" sz="1800" spc="-1" strike="noStrike">
                <a:solidFill>
                  <a:srgbClr val="ff0000"/>
                </a:solidFill>
                <a:uFill>
                  <a:solidFill>
                    <a:srgbClr val="ffffff"/>
                  </a:solidFill>
                </a:uFill>
                <a:latin typeface="Calibri"/>
                <a:ea typeface="DejaVu Sans"/>
              </a:rPr>
              <a:t>O mundo habitado mais antigo de Satânia, o mundo de número um, Anova, é um dos quarenta e quatro satélites que giram em torno de um planeta escuro enorme, mas exposto à luz diferencial de três sóis vizinhos. </a:t>
            </a:r>
            <a:r>
              <a:rPr lang="pt-BR" sz="1800" spc="-1" strike="noStrike">
                <a:solidFill>
                  <a:srgbClr val="000000"/>
                </a:solidFill>
                <a:uFill>
                  <a:solidFill>
                    <a:srgbClr val="ffffff"/>
                  </a:solidFill>
                </a:uFill>
                <a:latin typeface="Calibri"/>
                <a:ea typeface="DejaVu Sans"/>
              </a:rPr>
              <a:t>Anova está em um estágio avançado de civilização progressiva.</a:t>
            </a:r>
            <a:endParaRPr/>
          </a:p>
        </p:txBody>
      </p:sp>
      <p:sp>
        <p:nvSpPr>
          <p:cNvPr id="275"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BD36013E-E286-4D9A-B50A-906070811289}"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6"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lang="pt-BR" sz="2800" spc="-1" strike="noStrike">
                <a:solidFill>
                  <a:srgbClr val="000000"/>
                </a:solidFill>
                <a:uFill>
                  <a:solidFill>
                    <a:srgbClr val="ffffff"/>
                  </a:solidFill>
                </a:uFill>
                <a:latin typeface="Calibri"/>
                <a:ea typeface="DejaVu Sans"/>
              </a:rPr>
              <a:t>Sistema de três sóis tem três planetas na zona habitável</a:t>
            </a:r>
            <a:endParaRPr/>
          </a:p>
          <a:p>
            <a:pPr algn="ctr">
              <a:lnSpc>
                <a:spcPct val="100000"/>
              </a:lnSpc>
            </a:pPr>
            <a:r>
              <a:rPr lang="pt-BR" sz="2000" spc="-1" strike="noStrike">
                <a:solidFill>
                  <a:srgbClr val="000000"/>
                </a:solidFill>
                <a:uFill>
                  <a:solidFill>
                    <a:srgbClr val="ffffff"/>
                  </a:solidFill>
                </a:uFill>
                <a:latin typeface="Calibri"/>
                <a:ea typeface="DejaVu Sans"/>
              </a:rPr>
              <a:t>Inovação Tecnológica – 25 JUN 2013</a:t>
            </a:r>
            <a:endParaRPr/>
          </a:p>
        </p:txBody>
      </p:sp>
      <p:sp>
        <p:nvSpPr>
          <p:cNvPr id="277"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algn="just">
              <a:lnSpc>
                <a:spcPct val="100000"/>
              </a:lnSpc>
            </a:pPr>
            <a:r>
              <a:rPr lang="pt-BR" sz="1600" spc="-1" strike="noStrike">
                <a:solidFill>
                  <a:srgbClr val="000000"/>
                </a:solidFill>
                <a:uFill>
                  <a:solidFill>
                    <a:srgbClr val="ffffff"/>
                  </a:solidFill>
                </a:uFill>
                <a:latin typeface="Calibri"/>
                <a:ea typeface="DejaVu Sans"/>
              </a:rPr>
              <a:t>Uma equipe de astrônomos combinou novas observações, usando novos instrumentos, para dar uma olhada mais de perto no quase incrível sistema planetário Gliese 667C.</a:t>
            </a:r>
            <a:endParaRPr/>
          </a:p>
          <a:p>
            <a:pPr algn="just">
              <a:lnSpc>
                <a:spcPct val="100000"/>
              </a:lnSpc>
            </a:pPr>
            <a:r>
              <a:rPr b="1" lang="pt-BR" sz="1600" spc="-1" strike="noStrike">
                <a:solidFill>
                  <a:srgbClr val="ff0000"/>
                </a:solidFill>
                <a:uFill>
                  <a:solidFill>
                    <a:srgbClr val="ffffff"/>
                  </a:solidFill>
                </a:uFill>
                <a:latin typeface="Calibri"/>
                <a:ea typeface="DejaVu Sans"/>
              </a:rPr>
              <a:t>A estrela é parte de um sistema triplo, o que significa que planetas em torno do sistema Gliese 667 têm três sóis.</a:t>
            </a:r>
            <a:endParaRPr/>
          </a:p>
          <a:p>
            <a:pPr algn="just">
              <a:lnSpc>
                <a:spcPct val="100000"/>
              </a:lnSpc>
            </a:pPr>
            <a:r>
              <a:rPr lang="pt-BR" sz="1600" spc="-1" strike="noStrike">
                <a:solidFill>
                  <a:srgbClr val="000000"/>
                </a:solidFill>
                <a:uFill>
                  <a:solidFill>
                    <a:srgbClr val="ffffff"/>
                  </a:solidFill>
                </a:uFill>
                <a:latin typeface="Calibri"/>
                <a:ea typeface="DejaVu Sans"/>
              </a:rPr>
              <a:t>E os novos dados indicam que, especificamente a estrela Gliese 667C </a:t>
            </a:r>
            <a:r>
              <a:rPr b="1" lang="pt-BR" sz="1600" spc="-1" strike="noStrike">
                <a:solidFill>
                  <a:srgbClr val="ff0000"/>
                </a:solidFill>
                <a:uFill>
                  <a:solidFill>
                    <a:srgbClr val="ffffff"/>
                  </a:solidFill>
                </a:uFill>
                <a:latin typeface="Calibri"/>
                <a:ea typeface="DejaVu Sans"/>
              </a:rPr>
              <a:t>tem pelo menos três planetas na zona habitável,</a:t>
            </a:r>
            <a:r>
              <a:rPr lang="pt-BR" sz="1600" spc="-1" strike="noStrike">
                <a:solidFill>
                  <a:srgbClr val="000000"/>
                </a:solidFill>
                <a:uFill>
                  <a:solidFill>
                    <a:srgbClr val="ffffff"/>
                  </a:solidFill>
                </a:uFill>
                <a:latin typeface="Calibri"/>
                <a:ea typeface="DejaVu Sans"/>
              </a:rPr>
              <a:t> com capacidade de manter a água em estado líquido, o que torna estes planetas bons candidatos à presença de vida.</a:t>
            </a:r>
            <a:endParaRPr/>
          </a:p>
          <a:p>
            <a:pPr algn="just">
              <a:lnSpc>
                <a:spcPct val="100000"/>
              </a:lnSpc>
            </a:pPr>
            <a:r>
              <a:rPr lang="pt-BR" sz="1600" spc="-1" strike="noStrike">
                <a:solidFill>
                  <a:srgbClr val="000000"/>
                </a:solidFill>
                <a:uFill>
                  <a:solidFill>
                    <a:srgbClr val="ffffff"/>
                  </a:solidFill>
                </a:uFill>
                <a:latin typeface="Calibri"/>
                <a:ea typeface="DejaVu Sans"/>
              </a:rPr>
              <a:t>Este é o primeiro sistema descoberto onde a zona habitável se encontra repleta de planetas.</a:t>
            </a:r>
            <a:endParaRPr/>
          </a:p>
          <a:p>
            <a:pPr algn="just">
              <a:lnSpc>
                <a:spcPct val="100000"/>
              </a:lnSpc>
            </a:pPr>
            <a:r>
              <a:rPr lang="pt-BR" sz="1600" spc="-1" strike="noStrike">
                <a:solidFill>
                  <a:srgbClr val="000000"/>
                </a:solidFill>
                <a:uFill>
                  <a:solidFill>
                    <a:srgbClr val="ffffff"/>
                  </a:solidFill>
                </a:uFill>
                <a:latin typeface="Calibri"/>
                <a:ea typeface="DejaVu Sans"/>
              </a:rPr>
              <a:t>A Gliese 667C é uma estrela muito estudada. Com cerca de um terço da massa do Sol, ela, juntamente com seu sistema estelar triplo, </a:t>
            </a:r>
            <a:r>
              <a:rPr b="1" lang="pt-BR" sz="1600" spc="-1" strike="noStrike">
                <a:solidFill>
                  <a:srgbClr val="ff0000"/>
                </a:solidFill>
                <a:uFill>
                  <a:solidFill>
                    <a:srgbClr val="ffffff"/>
                  </a:solidFill>
                </a:uFill>
                <a:latin typeface="Calibri"/>
                <a:ea typeface="DejaVu Sans"/>
              </a:rPr>
              <a:t>estão situados a 22 anos-luz da Terra</a:t>
            </a:r>
            <a:r>
              <a:rPr lang="pt-BR" sz="1600" spc="-1" strike="noStrike">
                <a:solidFill>
                  <a:srgbClr val="000000"/>
                </a:solidFill>
                <a:uFill>
                  <a:solidFill>
                    <a:srgbClr val="ffffff"/>
                  </a:solidFill>
                </a:uFill>
                <a:latin typeface="Calibri"/>
                <a:ea typeface="DejaVu Sans"/>
              </a:rPr>
              <a:t>, na constelação do Escorpião - ela está muito perto de nós - na vizinhança solar - muito mais próximo do que os sistemas estelares estudos com o auxílio de telescópios espaciais caçadores de planetas, como o Kepler.</a:t>
            </a:r>
            <a:endParaRPr/>
          </a:p>
          <a:p>
            <a:pPr algn="just">
              <a:lnSpc>
                <a:spcPct val="100000"/>
              </a:lnSpc>
            </a:pPr>
            <a:r>
              <a:rPr lang="pt-BR" sz="1600" spc="-1" strike="noStrike">
                <a:solidFill>
                  <a:srgbClr val="000000"/>
                </a:solidFill>
                <a:uFill>
                  <a:solidFill>
                    <a:srgbClr val="ffffff"/>
                  </a:solidFill>
                </a:uFill>
                <a:latin typeface="Calibri"/>
                <a:ea typeface="DejaVu Sans"/>
              </a:rPr>
              <a:t>Os novos planetas descobertos preenchem por completo a zona habitável da estrela Gliese 667C, uma vez que não existem mais órbitas estáveis onde um planeta poderia existir nessa faixa de distâncias.</a:t>
            </a:r>
            <a:endParaRPr/>
          </a:p>
          <a:p>
            <a:pPr algn="just">
              <a:lnSpc>
                <a:spcPct val="100000"/>
              </a:lnSpc>
            </a:pPr>
            <a:r>
              <a:rPr lang="pt-BR" sz="1600" spc="-1" strike="noStrike">
                <a:solidFill>
                  <a:srgbClr val="000000"/>
                </a:solidFill>
                <a:uFill>
                  <a:solidFill>
                    <a:srgbClr val="ffffff"/>
                  </a:solidFill>
                </a:uFill>
                <a:latin typeface="Calibri"/>
                <a:ea typeface="DejaVu Sans"/>
              </a:rPr>
              <a:t>Três dos exoplanetas são super-Terras, planetas com mais massa do que a Terra, mas com menos massa do que Urano ou Netuno - são eles que se encontram na zona habitável da estrela.</a:t>
            </a:r>
            <a:endParaRPr/>
          </a:p>
        </p:txBody>
      </p:sp>
      <p:sp>
        <p:nvSpPr>
          <p:cNvPr id="278"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4FEFE11-9231-402E-A8B4-5EE570FA1230}"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CustomShape 1"/>
          <p:cNvSpPr/>
          <p:nvPr/>
        </p:nvSpPr>
        <p:spPr>
          <a:xfrm>
            <a:off x="1187640" y="620640"/>
            <a:ext cx="6623640" cy="576036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800" spc="-1" strike="noStrike">
                <a:solidFill>
                  <a:srgbClr val="000000"/>
                </a:solidFill>
                <a:uFill>
                  <a:solidFill>
                    <a:srgbClr val="ffffff"/>
                  </a:solidFill>
                </a:uFill>
                <a:latin typeface="Calibri"/>
                <a:ea typeface="DejaVu Sans"/>
              </a:rPr>
              <a:t>As Limitações da Revelação</a:t>
            </a:r>
            <a:endParaRPr/>
          </a:p>
          <a:p>
            <a:pPr>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101:4.1 </a:t>
            </a:r>
            <a:r>
              <a:rPr b="1" lang="pt-BR" sz="1800" spc="-1" strike="noStrike">
                <a:solidFill>
                  <a:srgbClr val="ff0000"/>
                </a:solidFill>
                <a:uFill>
                  <a:solidFill>
                    <a:srgbClr val="ffffff"/>
                  </a:solidFill>
                </a:uFill>
                <a:latin typeface="Calibri"/>
                <a:ea typeface="DejaVu Sans"/>
              </a:rPr>
              <a:t>As leis da revelação impedem-nos grandemente, pela proscrição que fazem sobre transmitir conhecimento ainda imerecido ou prematuro. </a:t>
            </a:r>
            <a:r>
              <a:rPr lang="pt-BR" sz="1800" spc="-1" strike="noStrike">
                <a:solidFill>
                  <a:srgbClr val="000000"/>
                </a:solidFill>
                <a:uFill>
                  <a:solidFill>
                    <a:srgbClr val="ffffff"/>
                  </a:solidFill>
                </a:uFill>
                <a:latin typeface="Calibri"/>
                <a:ea typeface="DejaVu Sans"/>
              </a:rPr>
              <a:t>Qualquer cosmologia apresentada como uma parte da religião revelada destina-se a ser ultrapassada num tempo muito curto. Em conseqüência, os estudantes futuros dessa revelação serão tentados a descartar quaisquer elementos de verdade religiosa genuína que possa conter, porque descobrem erros nas cosmologias apresentadas conseqüentemente neles.</a:t>
            </a: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101:4.2 </a:t>
            </a:r>
            <a:r>
              <a:rPr b="1" lang="pt-BR" sz="1800" spc="-1" strike="noStrike">
                <a:solidFill>
                  <a:srgbClr val="ff0000"/>
                </a:solidFill>
                <a:uFill>
                  <a:solidFill>
                    <a:srgbClr val="ffffff"/>
                  </a:solidFill>
                </a:uFill>
                <a:latin typeface="Calibri"/>
                <a:ea typeface="DejaVu Sans"/>
              </a:rPr>
              <a:t>A humanidade deveria compreender que nós</a:t>
            </a:r>
            <a:r>
              <a:rPr lang="pt-BR" sz="1800" spc="-1" strike="noStrike">
                <a:solidFill>
                  <a:srgbClr val="000000"/>
                </a:solidFill>
                <a:uFill>
                  <a:solidFill>
                    <a:srgbClr val="ffffff"/>
                  </a:solidFill>
                </a:uFill>
                <a:latin typeface="Calibri"/>
                <a:ea typeface="DejaVu Sans"/>
              </a:rPr>
              <a:t>, em nossa participação na revelação da verdade, </a:t>
            </a:r>
            <a:r>
              <a:rPr b="1" lang="pt-BR" sz="1800" spc="-1" strike="noStrike">
                <a:solidFill>
                  <a:srgbClr val="ff0000"/>
                </a:solidFill>
                <a:uFill>
                  <a:solidFill>
                    <a:srgbClr val="ffffff"/>
                  </a:solidFill>
                </a:uFill>
                <a:latin typeface="Calibri"/>
                <a:ea typeface="DejaVu Sans"/>
              </a:rPr>
              <a:t>ficamos rigorosamente limitados pelas instruções dos nossos superiores. </a:t>
            </a:r>
            <a:r>
              <a:rPr lang="pt-BR" sz="1800" spc="-1" strike="noStrike">
                <a:solidFill>
                  <a:srgbClr val="000000"/>
                </a:solidFill>
                <a:uFill>
                  <a:solidFill>
                    <a:srgbClr val="ffffff"/>
                  </a:solidFill>
                </a:uFill>
                <a:latin typeface="Calibri"/>
                <a:ea typeface="DejaVu Sans"/>
              </a:rPr>
              <a:t>Não temos liberdade de antecipar as descobertas científicas para daqui a mil anos. A cosmologia nessas revelações não é inspirada. Ela é limitada pela permissão que temos de coordenação e de triagem do conhecimento de hoje. </a:t>
            </a:r>
            <a:endParaRPr/>
          </a:p>
        </p:txBody>
      </p:sp>
      <p:sp>
        <p:nvSpPr>
          <p:cNvPr id="159"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BC0A59A5-9834-4AE9-B68A-7BCA198671D0}"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lang="pt-BR" sz="2800" spc="-1" strike="noStrike">
                <a:solidFill>
                  <a:srgbClr val="000000"/>
                </a:solidFill>
                <a:uFill>
                  <a:solidFill>
                    <a:srgbClr val="ffffff"/>
                  </a:solidFill>
                </a:uFill>
                <a:latin typeface="Calibri"/>
                <a:ea typeface="DejaVu Sans"/>
              </a:rPr>
              <a:t>Descoberto sistema com cinco sóis</a:t>
            </a:r>
            <a:endParaRPr/>
          </a:p>
          <a:p>
            <a:pPr algn="ctr">
              <a:lnSpc>
                <a:spcPct val="100000"/>
              </a:lnSpc>
            </a:pPr>
            <a:r>
              <a:rPr lang="pt-BR" sz="2000" spc="-1" strike="noStrike">
                <a:solidFill>
                  <a:srgbClr val="000000"/>
                </a:solidFill>
                <a:uFill>
                  <a:solidFill>
                    <a:srgbClr val="ffffff"/>
                  </a:solidFill>
                </a:uFill>
                <a:latin typeface="Calibri"/>
                <a:ea typeface="DejaVu Sans"/>
              </a:rPr>
              <a:t>Inovação Tecnológica – 14 JUL 2015</a:t>
            </a:r>
            <a:endParaRPr/>
          </a:p>
        </p:txBody>
      </p:sp>
      <p:sp>
        <p:nvSpPr>
          <p:cNvPr id="280"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algn="just">
              <a:lnSpc>
                <a:spcPct val="100000"/>
              </a:lnSpc>
            </a:pPr>
            <a:r>
              <a:rPr lang="pt-BR" sz="1600" spc="-1" strike="noStrike">
                <a:solidFill>
                  <a:srgbClr val="000000"/>
                </a:solidFill>
                <a:uFill>
                  <a:solidFill>
                    <a:srgbClr val="ffffff"/>
                  </a:solidFill>
                </a:uFill>
                <a:latin typeface="Calibri"/>
                <a:ea typeface="DejaVu Sans"/>
              </a:rPr>
              <a:t>Astrônomos anunciaram </a:t>
            </a:r>
            <a:r>
              <a:rPr b="1" lang="pt-BR" sz="1600" spc="-1" strike="noStrike">
                <a:solidFill>
                  <a:srgbClr val="ff0000"/>
                </a:solidFill>
                <a:uFill>
                  <a:solidFill>
                    <a:srgbClr val="ffffff"/>
                  </a:solidFill>
                </a:uFill>
                <a:latin typeface="Calibri"/>
                <a:ea typeface="DejaVu Sans"/>
              </a:rPr>
              <a:t>a descoberta de um sistema solar com nada menos do que cinco sóis,</a:t>
            </a:r>
            <a:r>
              <a:rPr lang="pt-BR" sz="1600" spc="-1" strike="noStrike">
                <a:solidFill>
                  <a:srgbClr val="000000"/>
                </a:solidFill>
                <a:uFill>
                  <a:solidFill>
                    <a:srgbClr val="ffffff"/>
                  </a:solidFill>
                </a:uFill>
                <a:latin typeface="Calibri"/>
                <a:ea typeface="DejaVu Sans"/>
              </a:rPr>
              <a:t> na constelação de Ursa Maior.</a:t>
            </a:r>
            <a:endParaRPr/>
          </a:p>
          <a:p>
            <a:pPr algn="just">
              <a:lnSpc>
                <a:spcPct val="100000"/>
              </a:lnSpc>
            </a:pPr>
            <a:r>
              <a:rPr lang="pt-BR" sz="1600" spc="-1" strike="noStrike">
                <a:solidFill>
                  <a:srgbClr val="000000"/>
                </a:solidFill>
                <a:uFill>
                  <a:solidFill>
                    <a:srgbClr val="ffffff"/>
                  </a:solidFill>
                </a:uFill>
                <a:latin typeface="Calibri"/>
                <a:ea typeface="DejaVu Sans"/>
              </a:rPr>
              <a:t>Distante </a:t>
            </a:r>
            <a:r>
              <a:rPr b="1" lang="pt-BR" sz="1600" spc="-1" strike="noStrike">
                <a:solidFill>
                  <a:srgbClr val="ff0000"/>
                </a:solidFill>
                <a:uFill>
                  <a:solidFill>
                    <a:srgbClr val="ffffff"/>
                  </a:solidFill>
                </a:uFill>
                <a:latin typeface="Calibri"/>
                <a:ea typeface="DejaVu Sans"/>
              </a:rPr>
              <a:t>250 mil anos-luz da Terra</a:t>
            </a:r>
            <a:r>
              <a:rPr lang="pt-BR" sz="1600" spc="-1" strike="noStrike">
                <a:solidFill>
                  <a:srgbClr val="000000"/>
                </a:solidFill>
                <a:uFill>
                  <a:solidFill>
                    <a:srgbClr val="ffffff"/>
                  </a:solidFill>
                </a:uFill>
                <a:latin typeface="Calibri"/>
                <a:ea typeface="DejaVu Sans"/>
              </a:rPr>
              <a:t>, o grupo de estrelas é inédito por conta de sua configuração: duas estrelas binárias e uma simples, um agrupamento jamais encontrado antes.</a:t>
            </a:r>
            <a:endParaRPr/>
          </a:p>
          <a:p>
            <a:pPr algn="just">
              <a:lnSpc>
                <a:spcPct val="100000"/>
              </a:lnSpc>
            </a:pPr>
            <a:r>
              <a:rPr lang="pt-BR" sz="1600" spc="-1" strike="noStrike">
                <a:solidFill>
                  <a:srgbClr val="000000"/>
                </a:solidFill>
                <a:uFill>
                  <a:solidFill>
                    <a:srgbClr val="ffffff"/>
                  </a:solidFill>
                </a:uFill>
                <a:latin typeface="Calibri"/>
                <a:ea typeface="DejaVu Sans"/>
              </a:rPr>
              <a:t>A descoberta foi possível graças ao uso de um sistema robotizado de telescópios operando continuamente nos dois hemisférios terrestres - um nas Ilhas Canárias, próximo à Espanha, e outro em Sutherland, na África do Sul.</a:t>
            </a:r>
            <a:endParaRPr/>
          </a:p>
          <a:p>
            <a:pPr algn="just">
              <a:lnSpc>
                <a:spcPct val="100000"/>
              </a:lnSpc>
            </a:pPr>
            <a:r>
              <a:rPr lang="pt-BR" sz="1600" spc="-1" strike="noStrike">
                <a:solidFill>
                  <a:srgbClr val="000000"/>
                </a:solidFill>
                <a:uFill>
                  <a:solidFill>
                    <a:srgbClr val="ffffff"/>
                  </a:solidFill>
                </a:uFill>
                <a:latin typeface="Calibri"/>
                <a:ea typeface="DejaVu Sans"/>
              </a:rPr>
              <a:t>Segundo Marcus Lohr, um dos descobridores do sistema, o sistema quíntuplo pode conter planetas ou mesmo abrigar vida.</a:t>
            </a:r>
            <a:endParaRPr/>
          </a:p>
          <a:p>
            <a:pPr algn="just">
              <a:lnSpc>
                <a:spcPct val="100000"/>
              </a:lnSpc>
            </a:pPr>
            <a:r>
              <a:rPr lang="pt-BR" sz="1600" spc="-1" strike="noStrike">
                <a:solidFill>
                  <a:srgbClr val="000000"/>
                </a:solidFill>
                <a:uFill>
                  <a:solidFill>
                    <a:srgbClr val="ffffff"/>
                  </a:solidFill>
                </a:uFill>
                <a:latin typeface="Calibri"/>
                <a:ea typeface="DejaVu Sans"/>
              </a:rPr>
              <a:t>"</a:t>
            </a:r>
            <a:r>
              <a:rPr b="1" lang="pt-BR" sz="1600" spc="-1" strike="noStrike">
                <a:solidFill>
                  <a:srgbClr val="ff0000"/>
                </a:solidFill>
                <a:uFill>
                  <a:solidFill>
                    <a:srgbClr val="ffffff"/>
                  </a:solidFill>
                </a:uFill>
                <a:latin typeface="Calibri"/>
                <a:ea typeface="DejaVu Sans"/>
              </a:rPr>
              <a:t>Trata-se de um sistema verdadeiramente exótico</a:t>
            </a:r>
            <a:r>
              <a:rPr lang="pt-BR" sz="1600" spc="-1" strike="noStrike">
                <a:solidFill>
                  <a:srgbClr val="000000"/>
                </a:solidFill>
                <a:uFill>
                  <a:solidFill>
                    <a:srgbClr val="ffffff"/>
                  </a:solidFill>
                </a:uFill>
                <a:latin typeface="Calibri"/>
                <a:ea typeface="DejaVu Sans"/>
              </a:rPr>
              <a:t>. Em princípio, não há razão para que ele não contenha planetas. Habitantes teriam um céu capaz de botar os produtores de Guerra nas Estrelas no chinelo," brincou Lohr. "Eles poderiam ter nada menos que cinco sóis de diferentes brilhos ao mesmo tempo no céu".</a:t>
            </a:r>
            <a:endParaRPr/>
          </a:p>
          <a:p>
            <a:pPr algn="just">
              <a:lnSpc>
                <a:spcPct val="100000"/>
              </a:lnSpc>
            </a:pPr>
            <a:r>
              <a:rPr lang="pt-BR" sz="1600" spc="-1" strike="noStrike">
                <a:solidFill>
                  <a:srgbClr val="000000"/>
                </a:solidFill>
                <a:uFill>
                  <a:solidFill>
                    <a:srgbClr val="ffffff"/>
                  </a:solidFill>
                </a:uFill>
                <a:latin typeface="Calibri"/>
                <a:ea typeface="DejaVu Sans"/>
              </a:rPr>
              <a:t>Lohr disse ainda que, apesar da configuração inédita do sistema em Ursa Maior, um outro grupo de cinco estrelas já havia sido descoberto pelo telescópio espacial Kepler.</a:t>
            </a:r>
            <a:endParaRPr/>
          </a:p>
          <a:p>
            <a:pPr algn="just">
              <a:lnSpc>
                <a:spcPct val="100000"/>
              </a:lnSpc>
            </a:pPr>
            <a:r>
              <a:rPr b="1" lang="pt-BR" sz="1600" spc="-1" strike="noStrike">
                <a:solidFill>
                  <a:srgbClr val="ff0000"/>
                </a:solidFill>
                <a:uFill>
                  <a:solidFill>
                    <a:srgbClr val="ffffff"/>
                  </a:solidFill>
                </a:uFill>
                <a:latin typeface="Calibri"/>
                <a:ea typeface="DejaVu Sans"/>
              </a:rPr>
              <a:t>Descobertas anteriores já haviam revelado um planeta com quatro sóis e um sistema de três sóis com três planetas na zona habitável.</a:t>
            </a:r>
            <a:endParaRPr/>
          </a:p>
        </p:txBody>
      </p:sp>
      <p:sp>
        <p:nvSpPr>
          <p:cNvPr id="281"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BEFDB0E-AF80-4C2D-8F20-8E37FF02D4DF}"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 name="CustomShape 1"/>
          <p:cNvSpPr/>
          <p:nvPr/>
        </p:nvSpPr>
        <p:spPr>
          <a:xfrm>
            <a:off x="1371600" y="3717000"/>
            <a:ext cx="7231680" cy="2050920"/>
          </a:xfrm>
          <a:prstGeom prst="rect">
            <a:avLst/>
          </a:prstGeom>
          <a:noFill/>
          <a:ln>
            <a:noFill/>
          </a:ln>
        </p:spPr>
        <p:style>
          <a:lnRef idx="0"/>
          <a:fillRef idx="0"/>
          <a:effectRef idx="0"/>
          <a:fontRef idx="minor"/>
        </p:style>
        <p:txBody>
          <a:bodyPr lIns="90000" rIns="90000" tIns="45000" bIns="45000" anchor="ctr"/>
          <a:p>
            <a:endParaRPr/>
          </a:p>
          <a:p>
            <a:r>
              <a:rPr b="1" lang="pt-BR" sz="4400" spc="-1" strike="noStrike">
                <a:solidFill>
                  <a:srgbClr val="000000"/>
                </a:solidFill>
                <a:uFill>
                  <a:solidFill>
                    <a:srgbClr val="ffffff"/>
                  </a:solidFill>
                </a:uFill>
                <a:latin typeface="Calibri"/>
                <a:ea typeface="DejaVu Sans"/>
              </a:rPr>
              <a:t>Mésotron:</a:t>
            </a:r>
            <a:endParaRPr/>
          </a:p>
          <a:p>
            <a:pPr algn="r">
              <a:lnSpc>
                <a:spcPct val="100000"/>
              </a:lnSpc>
            </a:pPr>
            <a:r>
              <a:rPr b="1" lang="pt-BR" sz="4400" spc="-1" strike="noStrike">
                <a:solidFill>
                  <a:srgbClr val="000000"/>
                </a:solidFill>
                <a:uFill>
                  <a:solidFill>
                    <a:srgbClr val="ffffff"/>
                  </a:solidFill>
                </a:uFill>
                <a:latin typeface="Calibri"/>
                <a:ea typeface="DejaVu Sans"/>
              </a:rPr>
              <a:t>Neutrinos  ou  múons?</a:t>
            </a:r>
            <a:endParaRPr/>
          </a:p>
        </p:txBody>
      </p:sp>
      <p:sp>
        <p:nvSpPr>
          <p:cNvPr id="283"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C4EBCCF-602F-4908-A6ED-C9BE3E10E8B0}" type="slidenum">
              <a:rPr lang="pt-BR" sz="1200" spc="-1" strike="noStrike">
                <a:solidFill>
                  <a:srgbClr val="8b8b8b"/>
                </a:solidFill>
                <a:uFill>
                  <a:solidFill>
                    <a:srgbClr val="ffffff"/>
                  </a:solidFill>
                </a:uFill>
                <a:latin typeface="Calibri"/>
                <a:ea typeface="DejaVu Sans"/>
              </a:rPr>
              <a:t>&lt;número&gt;</a:t>
            </a:fld>
            <a:endParaRPr/>
          </a:p>
        </p:txBody>
      </p:sp>
      <p:pic>
        <p:nvPicPr>
          <p:cNvPr id="284" name="Imagem 3" descr=""/>
          <p:cNvPicPr/>
          <p:nvPr/>
        </p:nvPicPr>
        <p:blipFill>
          <a:blip r:embed="rId1"/>
          <a:stretch/>
        </p:blipFill>
        <p:spPr>
          <a:xfrm>
            <a:off x="179640" y="640080"/>
            <a:ext cx="4561560" cy="3363840"/>
          </a:xfrm>
          <a:prstGeom prst="rect">
            <a:avLst/>
          </a:prstGeom>
          <a:ln>
            <a:noFill/>
          </a:ln>
        </p:spPr>
      </p:pic>
      <p:pic>
        <p:nvPicPr>
          <p:cNvPr id="285" name="Imagem 4" descr=""/>
          <p:cNvPicPr/>
          <p:nvPr/>
        </p:nvPicPr>
        <p:blipFill>
          <a:blip r:embed="rId2"/>
          <a:stretch/>
        </p:blipFill>
        <p:spPr>
          <a:xfrm>
            <a:off x="4932000" y="289800"/>
            <a:ext cx="3954960" cy="4064760"/>
          </a:xfrm>
          <a:prstGeom prst="rect">
            <a:avLst/>
          </a:prstGeom>
          <a:ln>
            <a:noFill/>
          </a:ln>
        </p:spPr>
      </p:pic>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6" name="CustomShape 1"/>
          <p:cNvSpPr/>
          <p:nvPr/>
        </p:nvSpPr>
        <p:spPr>
          <a:xfrm>
            <a:off x="323640" y="333360"/>
            <a:ext cx="7904880" cy="611856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gn="just">
              <a:lnSpc>
                <a:spcPct val="100000"/>
              </a:lnSpc>
            </a:pPr>
            <a:r>
              <a:rPr b="1" lang="pt-BR" sz="3200" spc="-1" strike="noStrike">
                <a:solidFill>
                  <a:srgbClr val="000000"/>
                </a:solidFill>
                <a:uFill>
                  <a:solidFill>
                    <a:srgbClr val="ffffff"/>
                  </a:solidFill>
                </a:uFill>
                <a:latin typeface="Calibri"/>
                <a:ea typeface="DejaVu Sans"/>
              </a:rPr>
              <a:t>42:8.3 </a:t>
            </a:r>
            <a:r>
              <a:rPr lang="pt-BR" sz="3200" spc="-1" strike="noStrike">
                <a:solidFill>
                  <a:srgbClr val="000000"/>
                </a:solidFill>
                <a:uFill>
                  <a:solidFill>
                    <a:srgbClr val="ffffff"/>
                  </a:solidFill>
                </a:uFill>
                <a:latin typeface="Calibri"/>
                <a:ea typeface="DejaVu Sans"/>
              </a:rPr>
              <a:t>Os prótons carregados e os nêutrons não carregados, do núcleo do átomo, são mantidos coesos pela função de reciprocidade do </a:t>
            </a:r>
            <a:r>
              <a:rPr b="1" lang="pt-BR" sz="3200" spc="-1" strike="noStrike">
                <a:solidFill>
                  <a:srgbClr val="ff0000"/>
                </a:solidFill>
                <a:uFill>
                  <a:solidFill>
                    <a:srgbClr val="ffffff"/>
                  </a:solidFill>
                </a:uFill>
                <a:latin typeface="Calibri"/>
                <a:ea typeface="DejaVu Sans"/>
              </a:rPr>
              <a:t>mésotron, uma partícula de matéria 180 vezes mais pesada do que o elétron. </a:t>
            </a:r>
            <a:r>
              <a:rPr lang="pt-BR" sz="3200" spc="-1" strike="noStrike">
                <a:solidFill>
                  <a:srgbClr val="000000"/>
                </a:solidFill>
                <a:uFill>
                  <a:solidFill>
                    <a:srgbClr val="ffffff"/>
                  </a:solidFill>
                </a:uFill>
                <a:latin typeface="Calibri"/>
                <a:ea typeface="DejaVu Sans"/>
              </a:rPr>
              <a:t>Sem esse arranjo, a carga elétrica contida nos prótons seria desagregadora do núcleo atômico.</a:t>
            </a:r>
            <a:endParaRPr/>
          </a:p>
          <a:p>
            <a:pPr algn="just">
              <a:lnSpc>
                <a:spcPct val="100000"/>
              </a:lnSpc>
            </a:pPr>
            <a:endParaRPr/>
          </a:p>
          <a:p>
            <a:pPr algn="just">
              <a:lnSpc>
                <a:spcPct val="100000"/>
              </a:lnSpc>
            </a:pPr>
            <a:r>
              <a:rPr b="1" lang="pt-BR" sz="3200" spc="-1" strike="noStrike">
                <a:solidFill>
                  <a:srgbClr val="000000"/>
                </a:solidFill>
                <a:uFill>
                  <a:solidFill>
                    <a:srgbClr val="ffffff"/>
                  </a:solidFill>
                </a:uFill>
                <a:latin typeface="Calibri"/>
                <a:ea typeface="DejaVu Sans"/>
              </a:rPr>
              <a:t>42:8.5 </a:t>
            </a:r>
            <a:r>
              <a:rPr lang="pt-BR" sz="3200" spc="-1" strike="noStrike">
                <a:solidFill>
                  <a:srgbClr val="000000"/>
                </a:solidFill>
                <a:uFill>
                  <a:solidFill>
                    <a:srgbClr val="ffffff"/>
                  </a:solidFill>
                </a:uFill>
                <a:latin typeface="Calibri"/>
                <a:ea typeface="DejaVu Sans"/>
              </a:rPr>
              <a:t>A presença e a função do mésotron explicam também outro enigma atômico. </a:t>
            </a:r>
            <a:r>
              <a:rPr b="1" lang="pt-BR" sz="3200" spc="-1" strike="noStrike">
                <a:solidFill>
                  <a:srgbClr val="ff0000"/>
                </a:solidFill>
                <a:uFill>
                  <a:solidFill>
                    <a:srgbClr val="ffffff"/>
                  </a:solidFill>
                </a:uFill>
                <a:latin typeface="Calibri"/>
                <a:ea typeface="DejaVu Sans"/>
              </a:rPr>
              <a:t>Quando os átomos atuam radioativamente, eles emitem muito mais energia do que seria esperado. Esse excesso de radiação deriva-se da quebra do mésotron “portador de energia”, que, por isso, transforma-se em um mero elétron. </a:t>
            </a:r>
            <a:r>
              <a:rPr lang="pt-BR" sz="3200" spc="-1" strike="noStrike">
                <a:solidFill>
                  <a:srgbClr val="000000"/>
                </a:solidFill>
                <a:uFill>
                  <a:solidFill>
                    <a:srgbClr val="ffffff"/>
                  </a:solidFill>
                </a:uFill>
                <a:latin typeface="Calibri"/>
                <a:ea typeface="DejaVu Sans"/>
              </a:rPr>
              <a:t>A desintegração do mésotron é também acompanhada pela emissão de certas partículas pequenas não carregadas.</a:t>
            </a:r>
            <a:endParaRPr/>
          </a:p>
          <a:p>
            <a:pPr algn="just">
              <a:lnSpc>
                <a:spcPct val="100000"/>
              </a:lnSpc>
            </a:pPr>
            <a:endParaRPr/>
          </a:p>
          <a:p>
            <a:pPr algn="just">
              <a:lnSpc>
                <a:spcPct val="100000"/>
              </a:lnSpc>
            </a:pPr>
            <a:r>
              <a:rPr b="1" lang="pt-BR" sz="3200" spc="-1" strike="noStrike">
                <a:solidFill>
                  <a:srgbClr val="000000"/>
                </a:solidFill>
                <a:uFill>
                  <a:solidFill>
                    <a:srgbClr val="ffffff"/>
                  </a:solidFill>
                </a:uFill>
                <a:latin typeface="Calibri"/>
                <a:ea typeface="DejaVu Sans"/>
              </a:rPr>
              <a:t>42:8.7 </a:t>
            </a:r>
            <a:r>
              <a:rPr b="1" lang="pt-BR" sz="3200" spc="-1" strike="noStrike">
                <a:solidFill>
                  <a:srgbClr val="ff0000"/>
                </a:solidFill>
                <a:uFill>
                  <a:solidFill>
                    <a:srgbClr val="ffffff"/>
                  </a:solidFill>
                </a:uFill>
                <a:latin typeface="Calibri"/>
                <a:ea typeface="DejaVu Sans"/>
              </a:rPr>
              <a:t>Esses mésotrons são abundantemente encontrados nos raios do espaço que incidem, tão incessantemente, sobre o vosso planeta.</a:t>
            </a:r>
            <a:endParaRPr/>
          </a:p>
          <a:p>
            <a:pPr>
              <a:lnSpc>
                <a:spcPct val="100000"/>
              </a:lnSpc>
            </a:pPr>
            <a:endParaRPr/>
          </a:p>
        </p:txBody>
      </p:sp>
      <p:sp>
        <p:nvSpPr>
          <p:cNvPr id="287"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73DD46A2-229F-4398-AC3A-34C07DEE403A}"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88" name="Imagem 3" descr=""/>
          <p:cNvPicPr/>
          <p:nvPr/>
        </p:nvPicPr>
        <p:blipFill>
          <a:blip r:embed="rId1"/>
          <a:stretch/>
        </p:blipFill>
        <p:spPr>
          <a:xfrm>
            <a:off x="1571760" y="361800"/>
            <a:ext cx="5999760" cy="6132960"/>
          </a:xfrm>
          <a:prstGeom prst="rect">
            <a:avLst/>
          </a:prstGeom>
          <a:ln>
            <a:noFill/>
          </a:ln>
        </p:spPr>
      </p:pic>
      <p:sp>
        <p:nvSpPr>
          <p:cNvPr id="289" name="CustomShape 1"/>
          <p:cNvSpPr/>
          <p:nvPr/>
        </p:nvSpPr>
        <p:spPr>
          <a:xfrm>
            <a:off x="7740360" y="5661360"/>
            <a:ext cx="1294920" cy="638280"/>
          </a:xfrm>
          <a:prstGeom prst="rect">
            <a:avLst/>
          </a:prstGeom>
          <a:noFill/>
          <a:ln>
            <a:noFill/>
          </a:ln>
        </p:spPr>
        <p:style>
          <a:lnRef idx="0"/>
          <a:fillRef idx="0"/>
          <a:effectRef idx="0"/>
          <a:fontRef idx="minor"/>
        </p:style>
        <p:txBody>
          <a:bodyPr lIns="90000" rIns="90000" tIns="45000" bIns="45000"/>
          <a:p>
            <a:pPr>
              <a:lnSpc>
                <a:spcPct val="100000"/>
              </a:lnSpc>
            </a:pPr>
            <a:r>
              <a:rPr lang="pt-BR" sz="1800" spc="-1" strike="noStrike">
                <a:solidFill>
                  <a:srgbClr val="000000"/>
                </a:solidFill>
                <a:uFill>
                  <a:solidFill>
                    <a:srgbClr val="ffffff"/>
                  </a:solidFill>
                </a:uFill>
                <a:latin typeface="Calibri"/>
                <a:ea typeface="DejaVu Sans"/>
              </a:rPr>
              <a:t>Wikipedia:</a:t>
            </a:r>
            <a:endParaRPr/>
          </a:p>
          <a:p>
            <a:pPr>
              <a:lnSpc>
                <a:spcPct val="100000"/>
              </a:lnSpc>
            </a:pPr>
            <a:r>
              <a:rPr lang="pt-BR" sz="1800" spc="-1" strike="noStrike">
                <a:solidFill>
                  <a:srgbClr val="000000"/>
                </a:solidFill>
                <a:uFill>
                  <a:solidFill>
                    <a:srgbClr val="ffffff"/>
                  </a:solidFill>
                </a:uFill>
                <a:latin typeface="Calibri"/>
                <a:ea typeface="DejaVu Sans"/>
              </a:rPr>
              <a:t>Méson</a:t>
            </a:r>
            <a:endParaRPr/>
          </a:p>
        </p:txBody>
      </p:sp>
      <p:sp>
        <p:nvSpPr>
          <p:cNvPr id="290"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44FCFDAD-4DC5-4F46-9CAF-E432EB364317}"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pPr algn="ctr">
              <a:lnSpc>
                <a:spcPct val="100000"/>
              </a:lnSpc>
            </a:pPr>
            <a:r>
              <a:rPr lang="pt-BR" sz="3200" spc="-1" strike="noStrike">
                <a:solidFill>
                  <a:srgbClr val="000000"/>
                </a:solidFill>
                <a:uFill>
                  <a:solidFill>
                    <a:srgbClr val="ffffff"/>
                  </a:solidFill>
                </a:uFill>
                <a:latin typeface="Calibri"/>
                <a:ea typeface="DejaVu Sans"/>
              </a:rPr>
              <a:t>Neutrinos</a:t>
            </a:r>
            <a:endParaRPr/>
          </a:p>
        </p:txBody>
      </p:sp>
      <p:sp>
        <p:nvSpPr>
          <p:cNvPr id="292"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marL="343080" indent="-342000">
              <a:lnSpc>
                <a:spcPct val="100000"/>
              </a:lnSpc>
              <a:buFont typeface="Arial"/>
              <a:buChar char="•"/>
            </a:pPr>
            <a:r>
              <a:rPr lang="pt-BR" sz="3200" spc="-1" strike="noStrike">
                <a:solidFill>
                  <a:srgbClr val="000000"/>
                </a:solidFill>
                <a:uFill>
                  <a:solidFill>
                    <a:srgbClr val="ffffff"/>
                  </a:solidFill>
                </a:uFill>
                <a:latin typeface="Calibri"/>
                <a:ea typeface="DejaVu Sans"/>
              </a:rPr>
              <a:t>O neutrino é uma partícula subatômica sem carga elétrica e que interage com outras partículas apenas por meio da interação gravitacional e da fraca (duas das quatro interações fundamentais da Natureza, ao lado da eletromagnética e da forte) . É conhecido por suas características extremas: é extremamente leve (</a:t>
            </a:r>
            <a:r>
              <a:rPr b="1" lang="pt-BR" sz="3200" spc="-1" strike="noStrike">
                <a:solidFill>
                  <a:srgbClr val="ff0000"/>
                </a:solidFill>
                <a:uFill>
                  <a:solidFill>
                    <a:srgbClr val="ffffff"/>
                  </a:solidFill>
                </a:uFill>
                <a:latin typeface="Calibri"/>
                <a:ea typeface="DejaVu Sans"/>
              </a:rPr>
              <a:t>algumas centenas de vezes mais leve que o elétron</a:t>
            </a:r>
            <a:r>
              <a:rPr lang="pt-BR" sz="3200" spc="-1" strike="noStrike">
                <a:solidFill>
                  <a:srgbClr val="000000"/>
                </a:solidFill>
                <a:uFill>
                  <a:solidFill>
                    <a:srgbClr val="ffffff"/>
                  </a:solidFill>
                </a:uFill>
                <a:latin typeface="Calibri"/>
                <a:ea typeface="DejaVu Sans"/>
              </a:rPr>
              <a:t> ), existe com enorme abundância (é a segunda partícula mais abundante do Universo conhecido, depois do fóton) e interage com a matéria de forma extremamente débil (cerca de 65 bilhões de neutrinos atravessam cada centímetro quadrado da superfície da Terra voltada para o Sol a cada segundo)</a:t>
            </a:r>
            <a:endParaRPr/>
          </a:p>
          <a:p>
            <a:pPr marL="343080" indent="-342000">
              <a:lnSpc>
                <a:spcPct val="100000"/>
              </a:lnSpc>
              <a:buClr>
                <a:srgbClr val="ff0000"/>
              </a:buClr>
              <a:buFont typeface="Arial"/>
              <a:buChar char="•"/>
            </a:pPr>
            <a:r>
              <a:rPr b="1" lang="pt-BR" sz="3200" spc="-1" strike="noStrike">
                <a:solidFill>
                  <a:srgbClr val="ff0000"/>
                </a:solidFill>
                <a:uFill>
                  <a:solidFill>
                    <a:srgbClr val="ffffff"/>
                  </a:solidFill>
                </a:uFill>
                <a:latin typeface="Calibri"/>
                <a:ea typeface="DejaVu Sans"/>
              </a:rPr>
              <a:t>Massa do elétron que é de 0,511 MeV/c</a:t>
            </a:r>
            <a:r>
              <a:rPr b="1" lang="pt-BR" sz="3200" spc="-1" strike="noStrike" baseline="30000">
                <a:solidFill>
                  <a:srgbClr val="ff0000"/>
                </a:solidFill>
                <a:uFill>
                  <a:solidFill>
                    <a:srgbClr val="ffffff"/>
                  </a:solidFill>
                </a:uFill>
                <a:latin typeface="Calibri"/>
                <a:ea typeface="DejaVu Sans"/>
              </a:rPr>
              <a:t>2</a:t>
            </a:r>
            <a:r>
              <a:rPr b="1" lang="pt-BR" sz="3200" spc="-1" strike="noStrike">
                <a:solidFill>
                  <a:srgbClr val="ff0000"/>
                </a:solidFill>
                <a:uFill>
                  <a:solidFill>
                    <a:srgbClr val="ffffff"/>
                  </a:solidFill>
                </a:uFill>
                <a:latin typeface="Calibri"/>
                <a:ea typeface="DejaVu Sans"/>
              </a:rPr>
              <a:t> </a:t>
            </a:r>
            <a:endParaRPr/>
          </a:p>
          <a:p>
            <a:pPr marL="343080" indent="-342000">
              <a:lnSpc>
                <a:spcPct val="100000"/>
              </a:lnSpc>
              <a:buClr>
                <a:srgbClr val="ff0000"/>
              </a:buClr>
              <a:buFont typeface="Arial"/>
              <a:buChar char="•"/>
            </a:pPr>
            <a:r>
              <a:rPr b="1" lang="pt-BR" sz="3200" spc="-1" strike="noStrike">
                <a:solidFill>
                  <a:srgbClr val="ff0000"/>
                </a:solidFill>
                <a:uFill>
                  <a:solidFill>
                    <a:srgbClr val="ffffff"/>
                  </a:solidFill>
                </a:uFill>
                <a:latin typeface="Calibri"/>
                <a:ea typeface="DejaVu Sans"/>
              </a:rPr>
              <a:t>Massa do neutrino da ordem de 0,04 eV/c</a:t>
            </a:r>
            <a:r>
              <a:rPr b="1" lang="pt-BR" sz="3200" spc="-1" strike="noStrike" baseline="30000">
                <a:solidFill>
                  <a:srgbClr val="ff0000"/>
                </a:solidFill>
                <a:uFill>
                  <a:solidFill>
                    <a:srgbClr val="ffffff"/>
                  </a:solidFill>
                </a:uFill>
                <a:latin typeface="Calibri"/>
                <a:ea typeface="DejaVu Sans"/>
              </a:rPr>
              <a:t>2</a:t>
            </a:r>
            <a:r>
              <a:rPr b="1" lang="pt-BR" sz="3200" spc="-1" strike="noStrike">
                <a:solidFill>
                  <a:srgbClr val="ff0000"/>
                </a:solidFill>
                <a:uFill>
                  <a:solidFill>
                    <a:srgbClr val="ffffff"/>
                  </a:solidFill>
                </a:uFill>
                <a:latin typeface="Calibri"/>
                <a:ea typeface="DejaVu Sans"/>
              </a:rPr>
              <a:t>.</a:t>
            </a:r>
            <a:endParaRPr/>
          </a:p>
          <a:p>
            <a:pPr>
              <a:lnSpc>
                <a:spcPct val="100000"/>
              </a:lnSpc>
            </a:pPr>
            <a:endParaRPr/>
          </a:p>
          <a:p>
            <a:pPr marL="343080" indent="-342000">
              <a:lnSpc>
                <a:spcPct val="100000"/>
              </a:lnSpc>
              <a:buFont typeface="Arial"/>
              <a:buChar char="•"/>
            </a:pPr>
            <a:r>
              <a:rPr lang="pt-BR" sz="3200" spc="-1" strike="noStrike">
                <a:solidFill>
                  <a:srgbClr val="000000"/>
                </a:solidFill>
                <a:uFill>
                  <a:solidFill>
                    <a:srgbClr val="ffffff"/>
                  </a:solidFill>
                </a:uFill>
                <a:latin typeface="Calibri"/>
                <a:ea typeface="DejaVu Sans"/>
              </a:rPr>
              <a:t>Neutrinos existem em grande quantidade atravessando o espaço a velocidades próximas à da luz. É a segunda partícula mais abundante do Universo depois do fóton. Não os percebemos cotidianamente, ao contrário dos fótons, por ele interagir muito fracamente com a matéria. Grande parte é produzida pelas reações nucleares que ocorrem no interior de estrelas e que geram a energia das mesmas (inclusive no Sol) e também por supernovas (grandes explosões estelares).</a:t>
            </a:r>
            <a:endParaRPr/>
          </a:p>
          <a:p>
            <a:pPr>
              <a:lnSpc>
                <a:spcPct val="100000"/>
              </a:lnSpc>
            </a:pPr>
            <a:endParaRPr/>
          </a:p>
          <a:p>
            <a:pPr marL="343080" indent="-342000">
              <a:lnSpc>
                <a:spcPct val="100000"/>
              </a:lnSpc>
              <a:buFont typeface="Arial"/>
              <a:buChar char="•"/>
            </a:pPr>
            <a:r>
              <a:rPr lang="pt-BR" sz="3200" spc="-1" strike="noStrike">
                <a:solidFill>
                  <a:srgbClr val="000000"/>
                </a:solidFill>
                <a:uFill>
                  <a:solidFill>
                    <a:srgbClr val="ffffff"/>
                  </a:solidFill>
                </a:uFill>
                <a:latin typeface="Calibri"/>
                <a:ea typeface="DejaVu Sans"/>
              </a:rPr>
              <a:t>A maioria dos neutrinos que atravessam a Terra foi produzida no Sol, mas podem originar-se também de reatores nucleares, explosões nucleares, decaimentos radioativos e da interação dos raios cósmicos com as camadas superiores da atmosfera terrestre.</a:t>
            </a:r>
            <a:endParaRPr/>
          </a:p>
          <a:p>
            <a:pPr>
              <a:lnSpc>
                <a:spcPct val="100000"/>
              </a:lnSpc>
            </a:pPr>
            <a:endParaRPr/>
          </a:p>
          <a:p>
            <a:pPr algn="r">
              <a:lnSpc>
                <a:spcPct val="100000"/>
              </a:lnSpc>
            </a:pPr>
            <a:r>
              <a:rPr lang="pt-BR" sz="3200" spc="-1" strike="noStrike">
                <a:solidFill>
                  <a:srgbClr val="000000"/>
                </a:solidFill>
                <a:uFill>
                  <a:solidFill>
                    <a:srgbClr val="ffffff"/>
                  </a:solidFill>
                </a:uFill>
                <a:latin typeface="Calibri"/>
                <a:ea typeface="DejaVu Sans"/>
              </a:rPr>
              <a:t>Wikipedia</a:t>
            </a:r>
            <a:endParaRPr/>
          </a:p>
        </p:txBody>
      </p:sp>
      <p:sp>
        <p:nvSpPr>
          <p:cNvPr id="293"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85502EC-BCC4-4581-BB94-1AE379E081B5}"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4"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pPr algn="ctr">
              <a:lnSpc>
                <a:spcPct val="100000"/>
              </a:lnSpc>
            </a:pPr>
            <a:r>
              <a:rPr lang="pt-BR" sz="3200" spc="-1" strike="noStrike">
                <a:solidFill>
                  <a:srgbClr val="000000"/>
                </a:solidFill>
                <a:uFill>
                  <a:solidFill>
                    <a:srgbClr val="ffffff"/>
                  </a:solidFill>
                </a:uFill>
                <a:latin typeface="Calibri"/>
                <a:ea typeface="DejaVu Sans"/>
              </a:rPr>
              <a:t>Múons</a:t>
            </a:r>
            <a:endParaRPr/>
          </a:p>
        </p:txBody>
      </p:sp>
      <p:sp>
        <p:nvSpPr>
          <p:cNvPr id="295" name="CustomShape 2"/>
          <p:cNvSpPr/>
          <p:nvPr/>
        </p:nvSpPr>
        <p:spPr>
          <a:xfrm>
            <a:off x="467640" y="1268640"/>
            <a:ext cx="8218080" cy="4856400"/>
          </a:xfrm>
          <a:prstGeom prst="rect">
            <a:avLst/>
          </a:prstGeom>
          <a:noFill/>
          <a:ln>
            <a:noFill/>
          </a:ln>
        </p:spPr>
        <p:style>
          <a:lnRef idx="0"/>
          <a:fillRef idx="0"/>
          <a:effectRef idx="0"/>
          <a:fontRef idx="minor"/>
        </p:style>
        <p:txBody>
          <a:bodyPr lIns="90000" rIns="90000" tIns="45000" bIns="45000"/>
          <a:p>
            <a:pPr marL="343080" indent="-342000">
              <a:lnSpc>
                <a:spcPct val="100000"/>
              </a:lnSpc>
              <a:buFont typeface="Arial"/>
              <a:buChar char="•"/>
            </a:pPr>
            <a:r>
              <a:rPr lang="pt-BR" sz="1600" spc="-1" strike="noStrike">
                <a:solidFill>
                  <a:srgbClr val="000000"/>
                </a:solidFill>
                <a:uFill>
                  <a:solidFill>
                    <a:srgbClr val="ffffff"/>
                  </a:solidFill>
                </a:uFill>
                <a:latin typeface="Calibri"/>
                <a:ea typeface="DejaVu Sans"/>
              </a:rPr>
              <a:t>Múons tem uma massa de </a:t>
            </a:r>
            <a:r>
              <a:rPr b="1" lang="pt-BR" sz="1600" spc="-1" strike="noStrike">
                <a:solidFill>
                  <a:srgbClr val="ff0000"/>
                </a:solidFill>
                <a:uFill>
                  <a:solidFill>
                    <a:srgbClr val="ffffff"/>
                  </a:solidFill>
                </a:uFill>
                <a:latin typeface="Calibri"/>
                <a:ea typeface="DejaVu Sans"/>
              </a:rPr>
              <a:t>105,7 MeV/c2</a:t>
            </a:r>
            <a:r>
              <a:rPr lang="pt-BR" sz="1600" spc="-1" strike="noStrike">
                <a:solidFill>
                  <a:srgbClr val="000000"/>
                </a:solidFill>
                <a:uFill>
                  <a:solidFill>
                    <a:srgbClr val="ffffff"/>
                  </a:solidFill>
                </a:uFill>
                <a:latin typeface="Calibri"/>
                <a:ea typeface="DejaVu Sans"/>
              </a:rPr>
              <a:t>, que é </a:t>
            </a:r>
            <a:r>
              <a:rPr b="1" lang="pt-BR" sz="1600" spc="-1" strike="noStrike">
                <a:solidFill>
                  <a:srgbClr val="ff0000"/>
                </a:solidFill>
                <a:uFill>
                  <a:solidFill>
                    <a:srgbClr val="ffffff"/>
                  </a:solidFill>
                </a:uFill>
                <a:latin typeface="Calibri"/>
                <a:ea typeface="DejaVu Sans"/>
              </a:rPr>
              <a:t>cerca de 207 vezes maior do que o elétron</a:t>
            </a:r>
            <a:r>
              <a:rPr lang="pt-BR" sz="1600" spc="-1" strike="noStrike">
                <a:solidFill>
                  <a:srgbClr val="000000"/>
                </a:solidFill>
                <a:uFill>
                  <a:solidFill>
                    <a:srgbClr val="ffffff"/>
                  </a:solidFill>
                </a:uFill>
                <a:latin typeface="Calibri"/>
                <a:ea typeface="DejaVu Sans"/>
              </a:rPr>
              <a:t>. </a:t>
            </a:r>
            <a:endParaRPr/>
          </a:p>
          <a:p>
            <a:pPr marL="343080" indent="-342000">
              <a:lnSpc>
                <a:spcPct val="100000"/>
              </a:lnSpc>
              <a:buFont typeface="Arial"/>
              <a:buChar char="•"/>
            </a:pPr>
            <a:r>
              <a:rPr lang="pt-BR" sz="1600" spc="-1" strike="noStrike">
                <a:solidFill>
                  <a:srgbClr val="000000"/>
                </a:solidFill>
                <a:uFill>
                  <a:solidFill>
                    <a:srgbClr val="ffffff"/>
                  </a:solidFill>
                </a:uFill>
                <a:latin typeface="Calibri"/>
                <a:ea typeface="DejaVu Sans"/>
              </a:rPr>
              <a:t>Já que os múons têm uma grande massa e energia em comparação com a energia de decaimento da radioatividade, </a:t>
            </a:r>
            <a:r>
              <a:rPr b="1" lang="pt-BR" sz="1600" spc="-1" strike="noStrike">
                <a:solidFill>
                  <a:srgbClr val="ff0000"/>
                </a:solidFill>
                <a:uFill>
                  <a:solidFill>
                    <a:srgbClr val="ffffff"/>
                  </a:solidFill>
                </a:uFill>
                <a:latin typeface="Calibri"/>
                <a:ea typeface="DejaVu Sans"/>
              </a:rPr>
              <a:t>eles nunca são produzidos por decaimento radioativo. </a:t>
            </a:r>
            <a:r>
              <a:rPr lang="pt-BR" sz="1600" spc="-1" strike="noStrike">
                <a:solidFill>
                  <a:srgbClr val="000000"/>
                </a:solidFill>
                <a:uFill>
                  <a:solidFill>
                    <a:srgbClr val="ffffff"/>
                  </a:solidFill>
                </a:uFill>
                <a:latin typeface="Calibri"/>
                <a:ea typeface="DejaVu Sans"/>
              </a:rPr>
              <a:t>Eles são, no entanto, produzidos em grandes quantidades em interações de alta energia em matéria normal, em certos experimentos do acelerador de partículas com hádrons, ou naturalmente nas interações de raios cósmicos com a matéria. Essas interações costumam produzir mésons pi inicialmente, que na maioria das vezes decair para múons.</a:t>
            </a:r>
            <a:endParaRPr/>
          </a:p>
          <a:p>
            <a:pPr marL="343080" indent="-342000">
              <a:lnSpc>
                <a:spcPct val="100000"/>
              </a:lnSpc>
              <a:buClr>
                <a:srgbClr val="ff0000"/>
              </a:buClr>
              <a:buFont typeface="Arial"/>
              <a:buChar char="•"/>
            </a:pPr>
            <a:r>
              <a:rPr b="1" lang="pt-BR" sz="1600" spc="-1" strike="noStrike">
                <a:solidFill>
                  <a:srgbClr val="ff0000"/>
                </a:solidFill>
                <a:uFill>
                  <a:solidFill>
                    <a:srgbClr val="ffffff"/>
                  </a:solidFill>
                </a:uFill>
                <a:latin typeface="Calibri"/>
                <a:ea typeface="DejaVu Sans"/>
              </a:rPr>
              <a:t>Múons foram descobertos</a:t>
            </a:r>
            <a:r>
              <a:rPr lang="pt-BR" sz="1600" spc="-1" strike="noStrike">
                <a:solidFill>
                  <a:srgbClr val="000000"/>
                </a:solidFill>
                <a:uFill>
                  <a:solidFill>
                    <a:srgbClr val="ffffff"/>
                  </a:solidFill>
                </a:uFill>
                <a:latin typeface="Calibri"/>
                <a:ea typeface="DejaVu Sans"/>
              </a:rPr>
              <a:t> por Carl D. Anderson e Seth Neddermeyer no Caltech, </a:t>
            </a:r>
            <a:r>
              <a:rPr b="1" lang="pt-BR" sz="1600" spc="-1" strike="noStrike">
                <a:solidFill>
                  <a:srgbClr val="ff0000"/>
                </a:solidFill>
                <a:uFill>
                  <a:solidFill>
                    <a:srgbClr val="ffffff"/>
                  </a:solidFill>
                </a:uFill>
                <a:latin typeface="Calibri"/>
                <a:ea typeface="DejaVu Sans"/>
              </a:rPr>
              <a:t>em 1936</a:t>
            </a:r>
            <a:r>
              <a:rPr lang="pt-BR" sz="1600" spc="-1" strike="noStrike">
                <a:solidFill>
                  <a:srgbClr val="000000"/>
                </a:solidFill>
                <a:uFill>
                  <a:solidFill>
                    <a:srgbClr val="ffffff"/>
                  </a:solidFill>
                </a:uFill>
                <a:latin typeface="Calibri"/>
                <a:ea typeface="DejaVu Sans"/>
              </a:rPr>
              <a:t>, ao estudar a radiação cósmica. Carl Anderson tinha notado partículas que se curvavam de um jeito diferente dos elétrons e outras partículas conhecidas quando passavam por um campo magnético. Eles eram carregados negativamente mas curvavam acentuadamente menos do que os elétrons, porém de forma mais acentuada do que prótons, para partículas de mesma velocidade. Assume-se que a magnitude da sua carga eléctrica negativa é igual ao do elétron, e então para ter em conta a diferença de curvatura, supôs que a sua massa era maior do que a do elétron, porém menor do que de um próton. </a:t>
            </a:r>
            <a:r>
              <a:rPr b="1" lang="pt-BR" sz="1600" spc="-1" strike="noStrike">
                <a:solidFill>
                  <a:srgbClr val="ff0000"/>
                </a:solidFill>
                <a:uFill>
                  <a:solidFill>
                    <a:srgbClr val="ffffff"/>
                  </a:solidFill>
                </a:uFill>
                <a:latin typeface="Calibri"/>
                <a:ea typeface="DejaVu Sans"/>
              </a:rPr>
              <a:t>Assim Anderson, chamou inicialmente a nova partícula de mésotron</a:t>
            </a:r>
            <a:r>
              <a:rPr lang="pt-BR" sz="1600" spc="-1" strike="noStrike">
                <a:solidFill>
                  <a:srgbClr val="000000"/>
                </a:solidFill>
                <a:uFill>
                  <a:solidFill>
                    <a:srgbClr val="ffffff"/>
                  </a:solidFill>
                </a:uFill>
                <a:latin typeface="Calibri"/>
                <a:ea typeface="DejaVu Sans"/>
              </a:rPr>
              <a:t>, adotando o prefixo meso da palavra grega para "meio". A existência do múon foi confirmada em 1937 pelo experimento da câmara de nuvem feito por J.C. Street e CE Stevenson .</a:t>
            </a:r>
            <a:endParaRPr/>
          </a:p>
          <a:p>
            <a:pPr algn="r">
              <a:lnSpc>
                <a:spcPct val="100000"/>
              </a:lnSpc>
            </a:pPr>
            <a:r>
              <a:rPr lang="pt-BR" sz="1600" spc="-1" strike="noStrike">
                <a:solidFill>
                  <a:srgbClr val="000000"/>
                </a:solidFill>
                <a:uFill>
                  <a:solidFill>
                    <a:srgbClr val="ffffff"/>
                  </a:solidFill>
                </a:uFill>
                <a:latin typeface="Calibri"/>
                <a:ea typeface="DejaVu Sans"/>
              </a:rPr>
              <a:t>Wikipedia</a:t>
            </a:r>
            <a:endParaRPr/>
          </a:p>
          <a:p>
            <a:pPr>
              <a:lnSpc>
                <a:spcPct val="100000"/>
              </a:lnSpc>
            </a:pPr>
            <a:endParaRPr/>
          </a:p>
        </p:txBody>
      </p:sp>
      <p:sp>
        <p:nvSpPr>
          <p:cNvPr id="296"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91313A8F-3893-4A6E-9B7B-690D731D8596}"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CustomShape 1"/>
          <p:cNvSpPr/>
          <p:nvPr/>
        </p:nvSpPr>
        <p:spPr>
          <a:xfrm>
            <a:off x="539640" y="1600200"/>
            <a:ext cx="7688880" cy="4524840"/>
          </a:xfrm>
          <a:prstGeom prst="rect">
            <a:avLst/>
          </a:prstGeom>
          <a:noFill/>
          <a:ln>
            <a:noFill/>
          </a:ln>
        </p:spPr>
        <p:style>
          <a:lnRef idx="0"/>
          <a:fillRef idx="0"/>
          <a:effectRef idx="0"/>
          <a:fontRef idx="minor"/>
        </p:style>
        <p:txBody>
          <a:bodyPr lIns="90000" rIns="90000" tIns="45000" bIns="45000"/>
          <a:p>
            <a:pPr marL="343080" indent="-342000">
              <a:lnSpc>
                <a:spcPct val="100000"/>
              </a:lnSpc>
              <a:buFont typeface="Arial"/>
              <a:buChar char="•"/>
            </a:pPr>
            <a:r>
              <a:rPr lang="pt-BR" sz="2000" spc="-1" strike="noStrike">
                <a:solidFill>
                  <a:srgbClr val="000000"/>
                </a:solidFill>
                <a:uFill>
                  <a:solidFill>
                    <a:srgbClr val="ffffff"/>
                  </a:solidFill>
                </a:uFill>
                <a:latin typeface="Calibri"/>
                <a:ea typeface="DejaVu Sans"/>
              </a:rPr>
              <a:t>O múon é uma partícula subatômica instável, com uma vida média de 2,2µs . Entre todas as conhecidas partículas subatômicas instáveis, só o nêutron e alguns núcleos atômicos têm uma vida útil mais longa; outros decaem significativamente mais rápido . O decaimento do múon (bem como do nêutron, o bárion instável de vida mais longa), é mediada exclusivamente pela Força fraca. </a:t>
            </a:r>
            <a:r>
              <a:rPr b="1" lang="pt-BR" sz="2000" spc="-1" strike="noStrike">
                <a:solidFill>
                  <a:srgbClr val="ff0000"/>
                </a:solidFill>
                <a:uFill>
                  <a:solidFill>
                    <a:srgbClr val="ffffff"/>
                  </a:solidFill>
                </a:uFill>
                <a:latin typeface="Calibri"/>
                <a:ea typeface="DejaVu Sans"/>
              </a:rPr>
              <a:t>O decaimento do múon sempre produz, pelo menos, três partículas, que devem incluir um elétron da mesma carga que o múon e dois neutrinos de diferentes tipos .</a:t>
            </a:r>
            <a:endParaRPr/>
          </a:p>
        </p:txBody>
      </p:sp>
      <p:sp>
        <p:nvSpPr>
          <p:cNvPr id="298"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7705D67C-72B8-413C-84C8-97E9AED29105}"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lang="pt-BR" sz="2800" spc="-1" strike="noStrike">
                <a:solidFill>
                  <a:srgbClr val="000000"/>
                </a:solidFill>
                <a:uFill>
                  <a:solidFill>
                    <a:srgbClr val="ffffff"/>
                  </a:solidFill>
                </a:uFill>
                <a:latin typeface="Calibri"/>
                <a:ea typeface="DejaVu Sans"/>
              </a:rPr>
              <a:t>Telescópios de múons investigarão impacto do Sol nas mudanças climáticas</a:t>
            </a:r>
            <a:endParaRPr/>
          </a:p>
          <a:p>
            <a:pPr algn="ctr">
              <a:lnSpc>
                <a:spcPct val="100000"/>
              </a:lnSpc>
            </a:pPr>
            <a:r>
              <a:rPr lang="pt-BR" sz="2000" spc="-1" strike="noStrike">
                <a:solidFill>
                  <a:srgbClr val="000000"/>
                </a:solidFill>
                <a:uFill>
                  <a:solidFill>
                    <a:srgbClr val="ffffff"/>
                  </a:solidFill>
                </a:uFill>
                <a:latin typeface="Calibri"/>
                <a:ea typeface="DejaVu Sans"/>
              </a:rPr>
              <a:t>Inovação Tecnológica – 17 JUL 2014</a:t>
            </a:r>
            <a:endParaRPr/>
          </a:p>
        </p:txBody>
      </p:sp>
      <p:sp>
        <p:nvSpPr>
          <p:cNvPr id="300"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algn="just">
              <a:lnSpc>
                <a:spcPct val="100000"/>
              </a:lnSpc>
            </a:pPr>
            <a:endParaRPr/>
          </a:p>
          <a:p>
            <a:pPr algn="just">
              <a:lnSpc>
                <a:spcPct val="100000"/>
              </a:lnSpc>
            </a:pPr>
            <a:r>
              <a:rPr lang="pt-BR" sz="1600" spc="-1" strike="noStrike">
                <a:solidFill>
                  <a:srgbClr val="000000"/>
                </a:solidFill>
                <a:uFill>
                  <a:solidFill>
                    <a:srgbClr val="ffffff"/>
                  </a:solidFill>
                </a:uFill>
                <a:latin typeface="Calibri"/>
                <a:ea typeface="DejaVu Sans"/>
              </a:rPr>
              <a:t>Para tentar elucidar essa questão, pesquisadores brasileiros construíram dois telescópios que vão funcionar de forma sincronizada para medir continuamente o afluxo de partículas derivadas da radiação do Sol, investigando as possíveis relações entre os ciclos solares e as variações climáticas da Terra.</a:t>
            </a:r>
            <a:endParaRPr/>
          </a:p>
          <a:p>
            <a:pPr algn="just">
              <a:lnSpc>
                <a:spcPct val="100000"/>
              </a:lnSpc>
            </a:pPr>
            <a:r>
              <a:rPr lang="pt-BR" sz="1600" spc="-1" strike="noStrike">
                <a:solidFill>
                  <a:srgbClr val="000000"/>
                </a:solidFill>
                <a:uFill>
                  <a:solidFill>
                    <a:srgbClr val="ffffff"/>
                  </a:solidFill>
                </a:uFill>
                <a:latin typeface="Calibri"/>
                <a:ea typeface="DejaVu Sans"/>
              </a:rPr>
              <a:t>Um dos telescópios está sendo instalado na Unicamp e o outro na Universidade Federal Fluminense (UFF).</a:t>
            </a:r>
            <a:endParaRPr/>
          </a:p>
          <a:p>
            <a:pPr algn="just">
              <a:lnSpc>
                <a:spcPct val="100000"/>
              </a:lnSpc>
            </a:pPr>
            <a:r>
              <a:rPr lang="pt-BR" sz="1600" spc="-1" strike="noStrike">
                <a:solidFill>
                  <a:srgbClr val="000000"/>
                </a:solidFill>
                <a:uFill>
                  <a:solidFill>
                    <a:srgbClr val="ffffff"/>
                  </a:solidFill>
                </a:uFill>
                <a:latin typeface="Calibri"/>
                <a:ea typeface="DejaVu Sans"/>
              </a:rPr>
              <a:t>Os dois telescópios vão medir especificamente um dos sinais do ciclo solar: a presença e o comportamento das partículas múons na atmosfera terrestre.</a:t>
            </a:r>
            <a:endParaRPr/>
          </a:p>
          <a:p>
            <a:pPr algn="just">
              <a:lnSpc>
                <a:spcPct val="100000"/>
              </a:lnSpc>
            </a:pPr>
            <a:r>
              <a:rPr b="1" lang="pt-BR" sz="1600" spc="-1" strike="noStrike">
                <a:solidFill>
                  <a:srgbClr val="ff0000"/>
                </a:solidFill>
                <a:uFill>
                  <a:solidFill>
                    <a:srgbClr val="ffffff"/>
                  </a:solidFill>
                </a:uFill>
                <a:latin typeface="Calibri"/>
                <a:ea typeface="DejaVu Sans"/>
              </a:rPr>
              <a:t>O múon é a mais abundante partícula com carga elétrica presente na superfície da Terra, representando cerca de 80% dos raios cósmicos com carga elétrica em altitudes próximas ao nível do mar. A cada segundo surgem, aproximadamente, 140 múons por metro quadrado.</a:t>
            </a:r>
            <a:endParaRPr/>
          </a:p>
          <a:p>
            <a:pPr algn="just">
              <a:lnSpc>
                <a:spcPct val="100000"/>
              </a:lnSpc>
            </a:pPr>
            <a:r>
              <a:rPr lang="pt-BR" sz="1600" spc="-1" strike="noStrike">
                <a:solidFill>
                  <a:srgbClr val="000000"/>
                </a:solidFill>
                <a:uFill>
                  <a:solidFill>
                    <a:srgbClr val="ffffff"/>
                  </a:solidFill>
                </a:uFill>
                <a:latin typeface="Calibri"/>
                <a:ea typeface="DejaVu Sans"/>
              </a:rPr>
              <a:t>O fato de a partícula quase sempre possuir trajetória retilínea facilita sua detecção com um arranjo de poucos detectores. "Essas partículas permitem estudar os eventos solares em uma região de energia que os satélites e os monitores de nêutrons posicionados na superfície terrestre não observam", explicou Fauth.</a:t>
            </a:r>
            <a:endParaRPr/>
          </a:p>
        </p:txBody>
      </p:sp>
      <p:sp>
        <p:nvSpPr>
          <p:cNvPr id="301"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CFD7052F-557B-4026-861B-B9B7E60830CD}"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CustomShape 1"/>
          <p:cNvSpPr/>
          <p:nvPr/>
        </p:nvSpPr>
        <p:spPr>
          <a:xfrm>
            <a:off x="1371600" y="3861000"/>
            <a:ext cx="7087680" cy="1906920"/>
          </a:xfrm>
          <a:prstGeom prst="rect">
            <a:avLst/>
          </a:prstGeom>
          <a:noFill/>
          <a:ln>
            <a:noFill/>
          </a:ln>
        </p:spPr>
        <p:style>
          <a:lnRef idx="0"/>
          <a:fillRef idx="0"/>
          <a:effectRef idx="0"/>
          <a:fontRef idx="minor"/>
        </p:style>
        <p:txBody>
          <a:bodyPr lIns="90000" rIns="90000" tIns="45000" bIns="45000" anchor="ctr"/>
          <a:p>
            <a:pPr algn="r">
              <a:lnSpc>
                <a:spcPct val="100000"/>
              </a:lnSpc>
            </a:pPr>
            <a:r>
              <a:rPr b="1" lang="pt-BR" sz="4400" spc="-1" strike="noStrike">
                <a:solidFill>
                  <a:srgbClr val="000000"/>
                </a:solidFill>
                <a:uFill>
                  <a:solidFill>
                    <a:srgbClr val="ffffff"/>
                  </a:solidFill>
                </a:uFill>
                <a:latin typeface="Calibri"/>
                <a:ea typeface="DejaVu Sans"/>
              </a:rPr>
              <a:t>Cálcio no espaço</a:t>
            </a:r>
            <a:endParaRPr/>
          </a:p>
        </p:txBody>
      </p:sp>
      <p:sp>
        <p:nvSpPr>
          <p:cNvPr id="303"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7C96465E-1BCD-4DAA-8583-464C0445D093}" type="slidenum">
              <a:rPr lang="pt-BR" sz="1200" spc="-1" strike="noStrike">
                <a:solidFill>
                  <a:srgbClr val="8b8b8b"/>
                </a:solidFill>
                <a:uFill>
                  <a:solidFill>
                    <a:srgbClr val="ffffff"/>
                  </a:solidFill>
                </a:uFill>
                <a:latin typeface="Calibri"/>
                <a:ea typeface="DejaVu Sans"/>
              </a:rPr>
              <a:t>&lt;número&gt;</a:t>
            </a:fld>
            <a:endParaRPr/>
          </a:p>
        </p:txBody>
      </p:sp>
      <p:pic>
        <p:nvPicPr>
          <p:cNvPr id="304" name="Imagem 3" descr=""/>
          <p:cNvPicPr/>
          <p:nvPr/>
        </p:nvPicPr>
        <p:blipFill>
          <a:blip r:embed="rId1"/>
          <a:stretch/>
        </p:blipFill>
        <p:spPr>
          <a:xfrm>
            <a:off x="432360" y="764640"/>
            <a:ext cx="3876120" cy="523836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CustomShape 1"/>
          <p:cNvSpPr/>
          <p:nvPr/>
        </p:nvSpPr>
        <p:spPr>
          <a:xfrm>
            <a:off x="1115640" y="751320"/>
            <a:ext cx="7055640" cy="457020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r>
              <a:rPr b="1" lang="pt-BR" sz="2400" spc="-1" strike="noStrike">
                <a:solidFill>
                  <a:srgbClr val="000000"/>
                </a:solidFill>
                <a:uFill>
                  <a:solidFill>
                    <a:srgbClr val="ffffff"/>
                  </a:solidFill>
                </a:uFill>
                <a:latin typeface="Calibri"/>
                <a:ea typeface="DejaVu Sans"/>
              </a:rPr>
              <a:t>41:6.   </a:t>
            </a:r>
            <a:r>
              <a:rPr b="1" lang="pt-BR" sz="2400" spc="-1" strike="noStrike" u="sng">
                <a:solidFill>
                  <a:srgbClr val="000000"/>
                </a:solidFill>
                <a:uFill>
                  <a:solidFill>
                    <a:srgbClr val="ffffff"/>
                  </a:solidFill>
                </a:uFill>
                <a:latin typeface="Calibri"/>
                <a:ea typeface="DejaVu Sans"/>
              </a:rPr>
              <a:t>O Cálcio — O Viandante do Espaço</a:t>
            </a:r>
            <a:endParaRPr/>
          </a:p>
          <a:p>
            <a:pPr>
              <a:lnSpc>
                <a:spcPct val="100000"/>
              </a:lnSpc>
            </a:pPr>
            <a:endParaRPr/>
          </a:p>
          <a:p>
            <a:pPr>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41:6.2  </a:t>
            </a:r>
            <a:r>
              <a:rPr b="1" lang="pt-BR" sz="1800" spc="-1" strike="noStrike">
                <a:solidFill>
                  <a:srgbClr val="ff0000"/>
                </a:solidFill>
                <a:uFill>
                  <a:solidFill>
                    <a:srgbClr val="ffffff"/>
                  </a:solidFill>
                </a:uFill>
                <a:latin typeface="Calibri"/>
                <a:ea typeface="DejaVu Sans"/>
              </a:rPr>
              <a:t>O cálcio é, de fato, o elemento principal que permeia a matéria do espaço em todo o Orvônton. Todo o nosso superuniverso está cheio de pedra altamente pulverizada. E essa pedra é literalmente a matéria básica de construção para os planetas e esferas do espaço. </a:t>
            </a:r>
            <a:r>
              <a:rPr lang="pt-BR" sz="1800" spc="-1" strike="noStrike">
                <a:solidFill>
                  <a:srgbClr val="000000"/>
                </a:solidFill>
                <a:uFill>
                  <a:solidFill>
                    <a:srgbClr val="ffffff"/>
                  </a:solidFill>
                </a:uFill>
                <a:latin typeface="Calibri"/>
                <a:ea typeface="DejaVu Sans"/>
              </a:rPr>
              <a:t>A nuvem cósmica, o grande manto espacial, consiste, na sua maior parte, de átomos modificados de cálcio. O átomo dessa pedra é um dos elementos que mais prevalecem e de maior persistência. Não apenas resiste à ionização solar — de fragmentação — , mas perdura em uma identidade associativa, mesmo depois de haver sido bombardeado pelos destrutivos raios X e abalado pelas altas temperaturas solares. O cálcio possui uma individualidade e uma longevidade que superam todas as formas mais comuns de matéria.</a:t>
            </a:r>
            <a:endParaRPr/>
          </a:p>
        </p:txBody>
      </p:sp>
      <p:sp>
        <p:nvSpPr>
          <p:cNvPr id="306"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F104714-2892-4062-B4AA-96D32500D0CA}"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CustomShape 1"/>
          <p:cNvSpPr/>
          <p:nvPr/>
        </p:nvSpPr>
        <p:spPr>
          <a:xfrm>
            <a:off x="683640" y="4005000"/>
            <a:ext cx="7847640" cy="1762920"/>
          </a:xfrm>
          <a:prstGeom prst="rect">
            <a:avLst/>
          </a:prstGeom>
          <a:noFill/>
          <a:ln>
            <a:noFill/>
          </a:ln>
        </p:spPr>
        <p:style>
          <a:lnRef idx="0"/>
          <a:fillRef idx="0"/>
          <a:effectRef idx="0"/>
          <a:fontRef idx="minor"/>
        </p:style>
        <p:txBody>
          <a:bodyPr lIns="90000" rIns="90000" tIns="45000" bIns="45000" anchor="ctr"/>
          <a:p>
            <a:pPr algn="r">
              <a:lnSpc>
                <a:spcPct val="100000"/>
              </a:lnSpc>
            </a:pPr>
            <a:r>
              <a:rPr b="1" lang="pt-BR" sz="4800" spc="-1" strike="noStrike">
                <a:solidFill>
                  <a:srgbClr val="000000"/>
                </a:solidFill>
                <a:uFill>
                  <a:solidFill>
                    <a:srgbClr val="ffffff"/>
                  </a:solidFill>
                </a:uFill>
                <a:latin typeface="Calibri"/>
                <a:ea typeface="DejaVu Sans"/>
              </a:rPr>
              <a:t>COSMOLOGIA</a:t>
            </a:r>
            <a:endParaRPr/>
          </a:p>
        </p:txBody>
      </p:sp>
      <p:sp>
        <p:nvSpPr>
          <p:cNvPr id="161"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BC401253-9552-47E3-9074-361D6697CB10}"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07" name="Imagem 2" descr=""/>
          <p:cNvPicPr/>
          <p:nvPr/>
        </p:nvPicPr>
        <p:blipFill>
          <a:blip r:embed="rId1"/>
          <a:stretch/>
        </p:blipFill>
        <p:spPr>
          <a:xfrm>
            <a:off x="1476360" y="257040"/>
            <a:ext cx="6190200" cy="6342480"/>
          </a:xfrm>
          <a:prstGeom prst="rect">
            <a:avLst/>
          </a:prstGeom>
          <a:ln>
            <a:noFill/>
          </a:ln>
        </p:spPr>
      </p:pic>
      <p:sp>
        <p:nvSpPr>
          <p:cNvPr id="308" name="CustomShape 1"/>
          <p:cNvSpPr/>
          <p:nvPr/>
        </p:nvSpPr>
        <p:spPr>
          <a:xfrm>
            <a:off x="4428000" y="1196640"/>
            <a:ext cx="2087280" cy="394560"/>
          </a:xfrm>
          <a:prstGeom prst="rect">
            <a:avLst/>
          </a:prstGeom>
          <a:noFill/>
          <a:ln>
            <a:noFill/>
          </a:ln>
        </p:spPr>
        <p:style>
          <a:lnRef idx="0"/>
          <a:fillRef idx="0"/>
          <a:effectRef idx="0"/>
          <a:fontRef idx="minor"/>
        </p:style>
        <p:txBody>
          <a:bodyPr lIns="90000" rIns="90000" tIns="45000" bIns="45000"/>
          <a:p>
            <a:pPr>
              <a:lnSpc>
                <a:spcPct val="100000"/>
              </a:lnSpc>
            </a:pPr>
            <a:r>
              <a:rPr b="1" lang="pt-BR" sz="2000" spc="-1" strike="noStrike">
                <a:solidFill>
                  <a:srgbClr val="ff0000"/>
                </a:solidFill>
                <a:uFill>
                  <a:solidFill>
                    <a:srgbClr val="ffffff"/>
                  </a:solidFill>
                </a:uFill>
                <a:latin typeface="Calibri"/>
                <a:ea typeface="DejaVu Sans"/>
              </a:rPr>
              <a:t>07 FEV 2007</a:t>
            </a:r>
            <a:endParaRPr/>
          </a:p>
        </p:txBody>
      </p:sp>
      <p:sp>
        <p:nvSpPr>
          <p:cNvPr id="309"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CF055882-51C0-4C24-840F-DEA4F55148EA}"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10" name="Imagem 1" descr=""/>
          <p:cNvPicPr/>
          <p:nvPr/>
        </p:nvPicPr>
        <p:blipFill>
          <a:blip r:embed="rId1"/>
          <a:stretch/>
        </p:blipFill>
        <p:spPr>
          <a:xfrm>
            <a:off x="1043640" y="0"/>
            <a:ext cx="6983640" cy="25664760"/>
          </a:xfrm>
          <a:prstGeom prst="rect">
            <a:avLst/>
          </a:prstGeom>
          <a:ln>
            <a:noFill/>
          </a:ln>
        </p:spPr>
      </p:pic>
      <p:sp>
        <p:nvSpPr>
          <p:cNvPr id="311"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E18B6C19-3CBC-49B7-953D-4A6D64F1C07E}"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12" name="Imagem 1" descr=""/>
          <p:cNvPicPr/>
          <p:nvPr/>
        </p:nvPicPr>
        <p:blipFill>
          <a:blip r:embed="rId1"/>
          <a:stretch/>
        </p:blipFill>
        <p:spPr>
          <a:xfrm>
            <a:off x="1187640" y="0"/>
            <a:ext cx="7487640" cy="15186600"/>
          </a:xfrm>
          <a:prstGeom prst="rect">
            <a:avLst/>
          </a:prstGeom>
          <a:ln>
            <a:noFill/>
          </a:ln>
        </p:spPr>
      </p:pic>
      <p:sp>
        <p:nvSpPr>
          <p:cNvPr id="313"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D161D42B-4381-427F-B051-A508C29E975E}"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CustomShape 1"/>
          <p:cNvSpPr/>
          <p:nvPr/>
        </p:nvSpPr>
        <p:spPr>
          <a:xfrm>
            <a:off x="1371600" y="4005000"/>
            <a:ext cx="7159680" cy="1762920"/>
          </a:xfrm>
          <a:prstGeom prst="rect">
            <a:avLst/>
          </a:prstGeom>
          <a:noFill/>
          <a:ln>
            <a:noFill/>
          </a:ln>
        </p:spPr>
        <p:style>
          <a:lnRef idx="0"/>
          <a:fillRef idx="0"/>
          <a:effectRef idx="0"/>
          <a:fontRef idx="minor"/>
        </p:style>
        <p:txBody>
          <a:bodyPr lIns="90000" rIns="90000" tIns="45000" bIns="45000" anchor="ctr"/>
          <a:p>
            <a:endParaRPr/>
          </a:p>
          <a:p>
            <a:pPr algn="r">
              <a:lnSpc>
                <a:spcPct val="100000"/>
              </a:lnSpc>
            </a:pPr>
            <a:r>
              <a:rPr b="1" lang="pt-BR" sz="4400" spc="-1" strike="noStrike">
                <a:solidFill>
                  <a:srgbClr val="000000"/>
                </a:solidFill>
                <a:uFill>
                  <a:solidFill>
                    <a:srgbClr val="ffffff"/>
                  </a:solidFill>
                </a:uFill>
                <a:latin typeface="Calibri"/>
                <a:ea typeface="DejaVu Sans"/>
              </a:rPr>
              <a:t>Outros</a:t>
            </a:r>
            <a:endParaRPr/>
          </a:p>
        </p:txBody>
      </p:sp>
      <p:sp>
        <p:nvSpPr>
          <p:cNvPr id="315"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609B83AE-A34D-4994-8259-F602EF619E92}" type="slidenum">
              <a:rPr lang="pt-BR" sz="1200" spc="-1" strike="noStrike">
                <a:solidFill>
                  <a:srgbClr val="8b8b8b"/>
                </a:solidFill>
                <a:uFill>
                  <a:solidFill>
                    <a:srgbClr val="ffffff"/>
                  </a:solidFill>
                </a:uFill>
                <a:latin typeface="Calibri"/>
                <a:ea typeface="DejaVu Sans"/>
              </a:rPr>
              <a:t>&lt;número&gt;</a:t>
            </a:fld>
            <a:endParaRPr/>
          </a:p>
        </p:txBody>
      </p:sp>
      <p:pic>
        <p:nvPicPr>
          <p:cNvPr id="316" name="Imagem 3" descr=""/>
          <p:cNvPicPr/>
          <p:nvPr/>
        </p:nvPicPr>
        <p:blipFill>
          <a:blip r:embed="rId1"/>
          <a:stretch/>
        </p:blipFill>
        <p:spPr>
          <a:xfrm>
            <a:off x="827640" y="1196640"/>
            <a:ext cx="5415480" cy="4177440"/>
          </a:xfrm>
          <a:prstGeom prst="rect">
            <a:avLst/>
          </a:prstGeom>
          <a:ln>
            <a:noFill/>
          </a:ln>
        </p:spPr>
      </p:pic>
    </p:spTree>
  </p:cSld>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317" name="Table 1"/>
          <p:cNvGraphicFramePr/>
          <p:nvPr/>
        </p:nvGraphicFramePr>
        <p:xfrm>
          <a:off x="1043640" y="404640"/>
          <a:ext cx="6840000" cy="5924520"/>
        </p:xfrm>
        <a:graphic>
          <a:graphicData uri="http://schemas.openxmlformats.org/drawingml/2006/table">
            <a:tbl>
              <a:tblPr/>
              <a:tblGrid>
                <a:gridCol w="2167200"/>
                <a:gridCol w="2106360"/>
                <a:gridCol w="1864440"/>
                <a:gridCol w="702360"/>
              </a:tblGrid>
              <a:tr h="353160">
                <a:tc>
                  <a:txBody>
                    <a:bodyPr lIns="6480" rIns="6480"/>
                    <a:p>
                      <a:pPr algn="ctr">
                        <a:lnSpc>
                          <a:spcPct val="100000"/>
                        </a:lnSpc>
                      </a:pPr>
                      <a:r>
                        <a:rPr b="1" lang="pt-BR" sz="1600" spc="-1" strike="noStrike">
                          <a:solidFill>
                            <a:srgbClr val="000000"/>
                          </a:solidFill>
                          <a:uFill>
                            <a:solidFill>
                              <a:srgbClr val="ffffff"/>
                            </a:solidFill>
                          </a:uFill>
                          <a:latin typeface="Calibri"/>
                        </a:rPr>
                        <a:t>Característica</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600" spc="-1" strike="noStrike">
                          <a:solidFill>
                            <a:srgbClr val="000000"/>
                          </a:solidFill>
                          <a:uFill>
                            <a:solidFill>
                              <a:srgbClr val="ffffff"/>
                            </a:solidFill>
                          </a:uFill>
                          <a:latin typeface="Calibri"/>
                        </a:rPr>
                        <a:t>Livro de Urantia</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600" spc="-1" strike="noStrike">
                          <a:solidFill>
                            <a:srgbClr val="000000"/>
                          </a:solidFill>
                          <a:uFill>
                            <a:solidFill>
                              <a:srgbClr val="ffffff"/>
                            </a:solidFill>
                          </a:uFill>
                          <a:latin typeface="Calibri"/>
                        </a:rPr>
                        <a:t>Ciência</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600" spc="-1" strike="noStrike">
                          <a:solidFill>
                            <a:srgbClr val="000000"/>
                          </a:solidFill>
                          <a:uFill>
                            <a:solidFill>
                              <a:srgbClr val="ffffff"/>
                            </a:solidFill>
                          </a:uFill>
                          <a:latin typeface="Calibri"/>
                        </a:rPr>
                        <a:t>Doc.</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53160">
                <a:tc>
                  <a:txBody>
                    <a:bodyPr lIns="60480" rIns="6480"/>
                    <a:p>
                      <a:pPr>
                        <a:lnSpc>
                          <a:spcPct val="100000"/>
                        </a:lnSpc>
                      </a:pPr>
                      <a:r>
                        <a:rPr b="1" lang="pt-BR" sz="1200" spc="-1" strike="noStrike">
                          <a:solidFill>
                            <a:srgbClr val="000000"/>
                          </a:solidFill>
                          <a:uFill>
                            <a:solidFill>
                              <a:srgbClr val="ffffff"/>
                            </a:solidFill>
                          </a:uFill>
                          <a:latin typeface="Calibri"/>
                        </a:rPr>
                        <a:t>Diâmetro do Sol</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menor que  1.600.000 km</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1.390.000 km</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41:3.2</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53160">
                <a:tc>
                  <a:txBody>
                    <a:bodyPr lIns="60480" rIns="6480"/>
                    <a:p>
                      <a:pPr>
                        <a:lnSpc>
                          <a:spcPct val="100000"/>
                        </a:lnSpc>
                      </a:pPr>
                      <a:r>
                        <a:rPr b="1" lang="pt-BR" sz="1200" spc="-1" strike="noStrike">
                          <a:solidFill>
                            <a:srgbClr val="000000"/>
                          </a:solidFill>
                          <a:uFill>
                            <a:solidFill>
                              <a:srgbClr val="ffffff"/>
                            </a:solidFill>
                          </a:uFill>
                          <a:latin typeface="Calibri"/>
                        </a:rPr>
                        <a:t>Massa do Sol</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2 x 10 </a:t>
                      </a:r>
                      <a:r>
                        <a:rPr b="1" lang="pt-BR" sz="1200" spc="-1" strike="noStrike" baseline="30000">
                          <a:solidFill>
                            <a:srgbClr val="000000"/>
                          </a:solidFill>
                          <a:uFill>
                            <a:solidFill>
                              <a:srgbClr val="ffffff"/>
                            </a:solidFill>
                          </a:uFill>
                          <a:latin typeface="Calibri"/>
                        </a:rPr>
                        <a:t>27</a:t>
                      </a:r>
                      <a:r>
                        <a:rPr b="1" lang="pt-BR" sz="1200" spc="-1" strike="noStrike">
                          <a:solidFill>
                            <a:srgbClr val="000000"/>
                          </a:solidFill>
                          <a:uFill>
                            <a:solidFill>
                              <a:srgbClr val="ffffff"/>
                            </a:solidFill>
                          </a:uFill>
                          <a:latin typeface="Calibri"/>
                        </a:rPr>
                        <a:t> toneladas</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1,98 x 10 </a:t>
                      </a:r>
                      <a:r>
                        <a:rPr b="1" lang="pt-BR" sz="1200" spc="-1" strike="noStrike" baseline="30000">
                          <a:solidFill>
                            <a:srgbClr val="000000"/>
                          </a:solidFill>
                          <a:uFill>
                            <a:solidFill>
                              <a:srgbClr val="ffffff"/>
                            </a:solidFill>
                          </a:uFill>
                          <a:latin typeface="Calibri"/>
                        </a:rPr>
                        <a:t>27</a:t>
                      </a:r>
                      <a:r>
                        <a:rPr b="1" lang="pt-BR" sz="1200" spc="-1" strike="noStrike">
                          <a:solidFill>
                            <a:srgbClr val="000000"/>
                          </a:solidFill>
                          <a:uFill>
                            <a:solidFill>
                              <a:srgbClr val="ffffff"/>
                            </a:solidFill>
                          </a:uFill>
                          <a:latin typeface="Calibri"/>
                        </a:rPr>
                        <a:t> toneladas</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41:4.1</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53160">
                <a:tc>
                  <a:txBody>
                    <a:bodyPr lIns="60480" rIns="6480"/>
                    <a:p>
                      <a:pPr>
                        <a:lnSpc>
                          <a:spcPct val="100000"/>
                        </a:lnSpc>
                      </a:pPr>
                      <a:r>
                        <a:rPr b="1" lang="pt-BR" sz="1200" spc="-1" strike="noStrike">
                          <a:solidFill>
                            <a:srgbClr val="000000"/>
                          </a:solidFill>
                          <a:uFill>
                            <a:solidFill>
                              <a:srgbClr val="ffffff"/>
                            </a:solidFill>
                          </a:uFill>
                          <a:latin typeface="Calibri"/>
                        </a:rPr>
                        <a:t>Densidade do Sol</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1,5</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1,4</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00"/>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41:4.1</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53160">
                <a:tc>
                  <a:txBody>
                    <a:bodyPr lIns="60480" rIns="6480"/>
                    <a:p>
                      <a:pPr>
                        <a:lnSpc>
                          <a:spcPct val="100000"/>
                        </a:lnSpc>
                      </a:pPr>
                      <a:r>
                        <a:rPr b="1" lang="pt-BR" sz="1200" spc="-1" strike="noStrike">
                          <a:solidFill>
                            <a:srgbClr val="000000"/>
                          </a:solidFill>
                          <a:uFill>
                            <a:solidFill>
                              <a:srgbClr val="ffffff"/>
                            </a:solidFill>
                          </a:uFill>
                          <a:latin typeface="Calibri"/>
                        </a:rPr>
                        <a:t>Temperatura do Sol</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 </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 </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 </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53160">
                <a:tc>
                  <a:txBody>
                    <a:bodyPr lIns="60480" rIns="6480"/>
                    <a:p>
                      <a:pPr>
                        <a:lnSpc>
                          <a:spcPct val="100000"/>
                        </a:lnSpc>
                      </a:pPr>
                      <a:r>
                        <a:rPr b="1" lang="pt-BR" sz="1200" spc="-1" strike="noStrike">
                          <a:solidFill>
                            <a:srgbClr val="000000"/>
                          </a:solidFill>
                          <a:uFill>
                            <a:solidFill>
                              <a:srgbClr val="ffffff"/>
                            </a:solidFill>
                          </a:uFill>
                          <a:latin typeface="Calibri"/>
                        </a:rPr>
                        <a:t>superficial</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3300 °C</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5500 °C</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41:7.2</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53160">
                <a:tc>
                  <a:txBody>
                    <a:bodyPr lIns="60480" rIns="6480"/>
                    <a:p>
                      <a:pPr>
                        <a:lnSpc>
                          <a:spcPct val="100000"/>
                        </a:lnSpc>
                      </a:pPr>
                      <a:r>
                        <a:rPr b="1" lang="pt-BR" sz="1200" spc="-1" strike="noStrike">
                          <a:solidFill>
                            <a:srgbClr val="000000"/>
                          </a:solidFill>
                          <a:uFill>
                            <a:solidFill>
                              <a:srgbClr val="ffffff"/>
                            </a:solidFill>
                          </a:uFill>
                          <a:latin typeface="Calibri"/>
                        </a:rPr>
                        <a:t>núcleo</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19,4 x 10 </a:t>
                      </a:r>
                      <a:r>
                        <a:rPr b="1" lang="pt-BR" sz="1200" spc="-1" strike="noStrike" baseline="30000">
                          <a:solidFill>
                            <a:srgbClr val="000000"/>
                          </a:solidFill>
                          <a:uFill>
                            <a:solidFill>
                              <a:srgbClr val="ffffff"/>
                            </a:solidFill>
                          </a:uFill>
                          <a:latin typeface="Calibri"/>
                        </a:rPr>
                        <a:t>6</a:t>
                      </a:r>
                      <a:r>
                        <a:rPr b="1" lang="pt-BR" sz="1200" spc="-1" strike="noStrike">
                          <a:solidFill>
                            <a:srgbClr val="000000"/>
                          </a:solidFill>
                          <a:uFill>
                            <a:solidFill>
                              <a:srgbClr val="ffffff"/>
                            </a:solidFill>
                          </a:uFill>
                          <a:latin typeface="Calibri"/>
                        </a:rPr>
                        <a:t> °C</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15,7 x 10 </a:t>
                      </a:r>
                      <a:r>
                        <a:rPr b="1" lang="pt-BR" sz="1200" spc="-1" strike="noStrike" baseline="30000">
                          <a:solidFill>
                            <a:srgbClr val="000000"/>
                          </a:solidFill>
                          <a:uFill>
                            <a:solidFill>
                              <a:srgbClr val="ffffff"/>
                            </a:solidFill>
                          </a:uFill>
                          <a:latin typeface="Calibri"/>
                        </a:rPr>
                        <a:t>6</a:t>
                      </a:r>
                      <a:r>
                        <a:rPr b="1" lang="pt-BR" sz="1200" spc="-1" strike="noStrike">
                          <a:solidFill>
                            <a:srgbClr val="000000"/>
                          </a:solidFill>
                          <a:uFill>
                            <a:solidFill>
                              <a:srgbClr val="ffffff"/>
                            </a:solidFill>
                          </a:uFill>
                          <a:latin typeface="Calibri"/>
                        </a:rPr>
                        <a:t> °C</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41:7.2</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168480">
                <a:tc>
                  <a:txBody>
                    <a:bodyPr lIns="60480" rIns="6480"/>
                    <a:p>
                      <a:pPr>
                        <a:lnSpc>
                          <a:spcPct val="100000"/>
                        </a:lnSpc>
                      </a:pPr>
                      <a:r>
                        <a:rPr b="1" lang="pt-BR" sz="1050" spc="-1" strike="noStrike">
                          <a:solidFill>
                            <a:srgbClr val="000000"/>
                          </a:solidFill>
                          <a:uFill>
                            <a:solidFill>
                              <a:srgbClr val="ffffff"/>
                            </a:solidFill>
                          </a:uFill>
                          <a:latin typeface="Calibri"/>
                        </a:rPr>
                        <a:t> </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050" spc="-1" strike="noStrike">
                          <a:solidFill>
                            <a:srgbClr val="000000"/>
                          </a:solidFill>
                          <a:uFill>
                            <a:solidFill>
                              <a:srgbClr val="ffffff"/>
                            </a:solidFill>
                          </a:uFill>
                          <a:latin typeface="Calibri"/>
                        </a:rPr>
                        <a:t> </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050" spc="-1" strike="noStrike">
                          <a:solidFill>
                            <a:srgbClr val="000000"/>
                          </a:solidFill>
                          <a:uFill>
                            <a:solidFill>
                              <a:srgbClr val="ffffff"/>
                            </a:solidFill>
                          </a:uFill>
                          <a:latin typeface="Calibri"/>
                        </a:rPr>
                        <a:t> </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050" spc="-1" strike="noStrike">
                          <a:solidFill>
                            <a:srgbClr val="000000"/>
                          </a:solidFill>
                          <a:uFill>
                            <a:solidFill>
                              <a:srgbClr val="ffffff"/>
                            </a:solidFill>
                          </a:uFill>
                          <a:latin typeface="Calibri"/>
                        </a:rPr>
                        <a:t> </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53160">
                <a:tc>
                  <a:txBody>
                    <a:bodyPr lIns="60480" rIns="6480"/>
                    <a:p>
                      <a:pPr>
                        <a:lnSpc>
                          <a:spcPct val="100000"/>
                        </a:lnSpc>
                      </a:pPr>
                      <a:r>
                        <a:rPr b="1" lang="pt-BR" sz="1200" spc="-1" strike="noStrike">
                          <a:solidFill>
                            <a:srgbClr val="000000"/>
                          </a:solidFill>
                          <a:uFill>
                            <a:solidFill>
                              <a:srgbClr val="ffffff"/>
                            </a:solidFill>
                          </a:uFill>
                          <a:latin typeface="Calibri"/>
                        </a:rPr>
                        <a:t>Diâmetro de Antares</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450 vezes Sol</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880 vezes Sol</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41:3.2</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53160">
                <a:tc>
                  <a:txBody>
                    <a:bodyPr lIns="60480" rIns="6480"/>
                    <a:p>
                      <a:pPr>
                        <a:lnSpc>
                          <a:spcPct val="100000"/>
                        </a:lnSpc>
                      </a:pPr>
                      <a:r>
                        <a:rPr b="1" lang="pt-BR" sz="1200" spc="-1" strike="noStrike">
                          <a:solidFill>
                            <a:srgbClr val="000000"/>
                          </a:solidFill>
                          <a:uFill>
                            <a:solidFill>
                              <a:srgbClr val="ffffff"/>
                            </a:solidFill>
                          </a:uFill>
                          <a:latin typeface="Calibri"/>
                        </a:rPr>
                        <a:t>Idade do Sol</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6 x 10 </a:t>
                      </a:r>
                      <a:r>
                        <a:rPr b="1" lang="pt-BR" sz="1200" spc="-1" strike="noStrike" baseline="30000">
                          <a:solidFill>
                            <a:srgbClr val="000000"/>
                          </a:solidFill>
                          <a:uFill>
                            <a:solidFill>
                              <a:srgbClr val="ffffff"/>
                            </a:solidFill>
                          </a:uFill>
                          <a:latin typeface="Calibri"/>
                        </a:rPr>
                        <a:t>9</a:t>
                      </a:r>
                      <a:r>
                        <a:rPr b="1" lang="pt-BR" sz="1200" spc="-1" strike="noStrike">
                          <a:solidFill>
                            <a:srgbClr val="000000"/>
                          </a:solidFill>
                          <a:uFill>
                            <a:solidFill>
                              <a:srgbClr val="ffffff"/>
                            </a:solidFill>
                          </a:uFill>
                          <a:latin typeface="Calibri"/>
                        </a:rPr>
                        <a:t> anos</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4,57 x 10 </a:t>
                      </a:r>
                      <a:r>
                        <a:rPr b="1" lang="pt-BR" sz="1200" spc="-1" strike="noStrike" baseline="30000">
                          <a:solidFill>
                            <a:srgbClr val="000000"/>
                          </a:solidFill>
                          <a:uFill>
                            <a:solidFill>
                              <a:srgbClr val="ffffff"/>
                            </a:solidFill>
                          </a:uFill>
                          <a:latin typeface="Calibri"/>
                        </a:rPr>
                        <a:t>9</a:t>
                      </a:r>
                      <a:r>
                        <a:rPr b="1" lang="pt-BR" sz="1200" spc="-1" strike="noStrike">
                          <a:solidFill>
                            <a:srgbClr val="000000"/>
                          </a:solidFill>
                          <a:uFill>
                            <a:solidFill>
                              <a:srgbClr val="ffffff"/>
                            </a:solidFill>
                          </a:uFill>
                          <a:latin typeface="Calibri"/>
                        </a:rPr>
                        <a:t> anos</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41:9.5</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406800">
                <a:tc>
                  <a:txBody>
                    <a:bodyPr lIns="60480" rIns="6480"/>
                    <a:p>
                      <a:pPr>
                        <a:lnSpc>
                          <a:spcPct val="100000"/>
                        </a:lnSpc>
                      </a:pPr>
                      <a:r>
                        <a:rPr b="1" lang="pt-BR" sz="1200" spc="-1" strike="noStrike">
                          <a:solidFill>
                            <a:srgbClr val="000000"/>
                          </a:solidFill>
                          <a:uFill>
                            <a:solidFill>
                              <a:srgbClr val="ffffff"/>
                            </a:solidFill>
                          </a:uFill>
                          <a:latin typeface="Calibri"/>
                        </a:rPr>
                        <a:t>Expectativa de vida do Sol ***</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25 x 10 </a:t>
                      </a:r>
                      <a:r>
                        <a:rPr b="1" lang="pt-BR" sz="1200" spc="-1" strike="noStrike" baseline="30000">
                          <a:solidFill>
                            <a:srgbClr val="000000"/>
                          </a:solidFill>
                          <a:uFill>
                            <a:solidFill>
                              <a:srgbClr val="ffffff"/>
                            </a:solidFill>
                          </a:uFill>
                          <a:latin typeface="Calibri"/>
                        </a:rPr>
                        <a:t>9</a:t>
                      </a:r>
                      <a:r>
                        <a:rPr b="1" lang="pt-BR" sz="1200" spc="-1" strike="noStrike">
                          <a:solidFill>
                            <a:srgbClr val="000000"/>
                          </a:solidFill>
                          <a:uFill>
                            <a:solidFill>
                              <a:srgbClr val="ffffff"/>
                            </a:solidFill>
                          </a:uFill>
                          <a:latin typeface="Calibri"/>
                        </a:rPr>
                        <a:t> anos</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5,5 x 10 </a:t>
                      </a:r>
                      <a:r>
                        <a:rPr b="1" lang="pt-BR" sz="1200" spc="-1" strike="noStrike" baseline="30000">
                          <a:solidFill>
                            <a:srgbClr val="000000"/>
                          </a:solidFill>
                          <a:uFill>
                            <a:solidFill>
                              <a:srgbClr val="ffffff"/>
                            </a:solidFill>
                          </a:uFill>
                          <a:latin typeface="Calibri"/>
                        </a:rPr>
                        <a:t>9</a:t>
                      </a:r>
                      <a:r>
                        <a:rPr b="1" lang="pt-BR" sz="1200" spc="-1" strike="noStrike">
                          <a:solidFill>
                            <a:srgbClr val="000000"/>
                          </a:solidFill>
                          <a:uFill>
                            <a:solidFill>
                              <a:srgbClr val="ffffff"/>
                            </a:solidFill>
                          </a:uFill>
                          <a:latin typeface="Calibri"/>
                        </a:rPr>
                        <a:t> anos</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41:9.5</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53160">
                <a:tc>
                  <a:txBody>
                    <a:bodyPr lIns="60480" rIns="6480"/>
                    <a:p>
                      <a:pPr>
                        <a:lnSpc>
                          <a:spcPct val="100000"/>
                        </a:lnSpc>
                      </a:pPr>
                      <a:r>
                        <a:rPr b="1" lang="pt-BR" sz="1200" spc="-1" strike="noStrike">
                          <a:solidFill>
                            <a:srgbClr val="000000"/>
                          </a:solidFill>
                          <a:uFill>
                            <a:solidFill>
                              <a:srgbClr val="ffffff"/>
                            </a:solidFill>
                          </a:uFill>
                          <a:latin typeface="Calibri"/>
                        </a:rPr>
                        <a:t>Queima de massa solar</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100 x 10 </a:t>
                      </a:r>
                      <a:r>
                        <a:rPr b="1" lang="pt-BR" sz="1200" spc="-1" strike="noStrike" baseline="30000">
                          <a:solidFill>
                            <a:srgbClr val="000000"/>
                          </a:solidFill>
                          <a:uFill>
                            <a:solidFill>
                              <a:srgbClr val="ffffff"/>
                            </a:solidFill>
                          </a:uFill>
                          <a:latin typeface="Calibri"/>
                        </a:rPr>
                        <a:t>9</a:t>
                      </a:r>
                      <a:r>
                        <a:rPr b="1" lang="pt-BR" sz="1200" spc="-1" strike="noStrike">
                          <a:solidFill>
                            <a:srgbClr val="000000"/>
                          </a:solidFill>
                          <a:uFill>
                            <a:solidFill>
                              <a:srgbClr val="ffffff"/>
                            </a:solidFill>
                          </a:uFill>
                          <a:latin typeface="Calibri"/>
                        </a:rPr>
                        <a:t> ton / ano</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126 x 10 </a:t>
                      </a:r>
                      <a:r>
                        <a:rPr b="1" lang="pt-BR" sz="1200" spc="-1" strike="noStrike" baseline="30000">
                          <a:solidFill>
                            <a:srgbClr val="000000"/>
                          </a:solidFill>
                          <a:uFill>
                            <a:solidFill>
                              <a:srgbClr val="ffffff"/>
                            </a:solidFill>
                          </a:uFill>
                          <a:latin typeface="Calibri"/>
                        </a:rPr>
                        <a:t>12</a:t>
                      </a:r>
                      <a:r>
                        <a:rPr b="1" lang="pt-BR" sz="1200" spc="-1" strike="noStrike">
                          <a:solidFill>
                            <a:srgbClr val="000000"/>
                          </a:solidFill>
                          <a:uFill>
                            <a:solidFill>
                              <a:srgbClr val="ffffff"/>
                            </a:solidFill>
                          </a:uFill>
                          <a:latin typeface="Calibri"/>
                        </a:rPr>
                        <a:t> ton / ano</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41:9.3</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168480">
                <a:tc>
                  <a:txBody>
                    <a:bodyPr lIns="60480" rIns="6480"/>
                    <a:p>
                      <a:pPr>
                        <a:lnSpc>
                          <a:spcPct val="100000"/>
                        </a:lnSpc>
                      </a:pPr>
                      <a:r>
                        <a:rPr b="1" lang="pt-BR" sz="1050" spc="-1" strike="noStrike">
                          <a:solidFill>
                            <a:srgbClr val="000000"/>
                          </a:solidFill>
                          <a:uFill>
                            <a:solidFill>
                              <a:srgbClr val="ffffff"/>
                            </a:solidFill>
                          </a:uFill>
                          <a:latin typeface="Calibri"/>
                        </a:rPr>
                        <a:t> </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050" spc="-1" strike="noStrike">
                          <a:solidFill>
                            <a:srgbClr val="000000"/>
                          </a:solidFill>
                          <a:uFill>
                            <a:solidFill>
                              <a:srgbClr val="ffffff"/>
                            </a:solidFill>
                          </a:uFill>
                          <a:latin typeface="Calibri"/>
                        </a:rPr>
                        <a:t> </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050" spc="-1" strike="noStrike">
                          <a:solidFill>
                            <a:srgbClr val="000000"/>
                          </a:solidFill>
                          <a:uFill>
                            <a:solidFill>
                              <a:srgbClr val="ffffff"/>
                            </a:solidFill>
                          </a:uFill>
                          <a:latin typeface="Calibri"/>
                        </a:rPr>
                        <a:t> </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050" spc="-1" strike="noStrike">
                          <a:solidFill>
                            <a:srgbClr val="000000"/>
                          </a:solidFill>
                          <a:uFill>
                            <a:solidFill>
                              <a:srgbClr val="ffffff"/>
                            </a:solidFill>
                          </a:uFill>
                          <a:latin typeface="Calibri"/>
                        </a:rPr>
                        <a:t> </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353160">
                <a:tc>
                  <a:txBody>
                    <a:bodyPr lIns="60480" rIns="6480"/>
                    <a:p>
                      <a:pPr>
                        <a:lnSpc>
                          <a:spcPct val="100000"/>
                        </a:lnSpc>
                      </a:pPr>
                      <a:r>
                        <a:rPr b="1" lang="pt-BR" sz="1200" spc="-1" strike="noStrike">
                          <a:solidFill>
                            <a:srgbClr val="000000"/>
                          </a:solidFill>
                          <a:uFill>
                            <a:solidFill>
                              <a:srgbClr val="ffffff"/>
                            </a:solidFill>
                          </a:uFill>
                          <a:latin typeface="Calibri"/>
                        </a:rPr>
                        <a:t>Distância de Andrômeda</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 milhão de anos-luz</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2,5 milhões de anos-luz</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15:4.7</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470160">
                <a:tc>
                  <a:txBody>
                    <a:bodyPr lIns="60480" rIns="6480"/>
                    <a:p>
                      <a:pPr>
                        <a:lnSpc>
                          <a:spcPct val="100000"/>
                        </a:lnSpc>
                      </a:pPr>
                      <a:r>
                        <a:rPr b="1" lang="pt-BR" sz="1200" spc="-1" strike="noStrike">
                          <a:solidFill>
                            <a:srgbClr val="000000"/>
                          </a:solidFill>
                          <a:uFill>
                            <a:solidFill>
                              <a:srgbClr val="ffffff"/>
                            </a:solidFill>
                          </a:uFill>
                          <a:latin typeface="Calibri"/>
                        </a:rPr>
                        <a:t>Rotação de Mercúrio                         ( efeito maré )</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 dia = 1 ano</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3 dias = 2 anos</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57:6.2</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470160">
                <a:tc>
                  <a:txBody>
                    <a:bodyPr lIns="60480" rIns="6480"/>
                    <a:p>
                      <a:pPr>
                        <a:lnSpc>
                          <a:spcPct val="100000"/>
                        </a:lnSpc>
                      </a:pPr>
                      <a:r>
                        <a:rPr b="1" lang="pt-BR" sz="1200" spc="-1" strike="noStrike">
                          <a:solidFill>
                            <a:srgbClr val="000000"/>
                          </a:solidFill>
                          <a:uFill>
                            <a:solidFill>
                              <a:srgbClr val="ffffff"/>
                            </a:solidFill>
                          </a:uFill>
                          <a:latin typeface="Calibri"/>
                        </a:rPr>
                        <a:t>Cometa previsto por    Tenskwatawa</a:t>
                      </a:r>
                      <a:endParaRPr/>
                    </a:p>
                  </a:txBody>
                  <a:tcPr marL="60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1808</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16 JUN 1806</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6480" rIns="6480"/>
                    <a:p>
                      <a:pPr algn="ctr">
                        <a:lnSpc>
                          <a:spcPct val="100000"/>
                        </a:lnSpc>
                      </a:pPr>
                      <a:r>
                        <a:rPr b="1" lang="pt-BR" sz="1200" spc="-1" strike="noStrike">
                          <a:solidFill>
                            <a:srgbClr val="000000"/>
                          </a:solidFill>
                          <a:uFill>
                            <a:solidFill>
                              <a:srgbClr val="ffffff"/>
                            </a:solidFill>
                          </a:uFill>
                          <a:latin typeface="Calibri"/>
                        </a:rPr>
                        <a:t>90:2.9</a:t>
                      </a:r>
                      <a:endParaRPr/>
                    </a:p>
                  </a:txBody>
                  <a:tcPr marL="6480" marR="648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176760">
                <a:tc>
                  <a:txBody>
                    <a:bodyPr lIns="6480" rIns="6480"/>
                    <a:p>
                      <a:pPr>
                        <a:lnSpc>
                          <a:spcPct val="100000"/>
                        </a:lnSpc>
                      </a:pPr>
                      <a:r>
                        <a:rPr b="1" lang="pt-BR" sz="800" spc="-1" strike="noStrike">
                          <a:solidFill>
                            <a:srgbClr val="000000"/>
                          </a:solidFill>
                          <a:uFill>
                            <a:solidFill>
                              <a:srgbClr val="ffffff"/>
                            </a:solidFill>
                          </a:uFill>
                          <a:latin typeface="Calibri"/>
                        </a:rPr>
                        <a:t> </a:t>
                      </a:r>
                      <a:endParaRPr/>
                    </a:p>
                  </a:txBody>
                  <a:tcPr marL="6480" marR="6480">
                    <a:lnL w="12240">
                      <a:solidFill>
                        <a:srgbClr val="000000"/>
                      </a:solidFill>
                    </a:lnL>
                    <a:lnR w="12240">
                      <a:solidFill>
                        <a:srgbClr val="000000"/>
                      </a:solidFill>
                    </a:lnR>
                    <a:lnT w="6480">
                      <a:solidFill>
                        <a:srgbClr val="000000"/>
                      </a:solidFill>
                    </a:lnT>
                    <a:lnB w="12240">
                      <a:solidFill>
                        <a:srgbClr val="000000"/>
                      </a:solidFill>
                    </a:lnB>
                    <a:solidFill>
                      <a:srgbClr val="ffffff"/>
                    </a:solidFill>
                  </a:tcPr>
                </a:tc>
                <a:tc>
                  <a:txBody>
                    <a:bodyPr lIns="6480" rIns="6480"/>
                    <a:p>
                      <a:pPr algn="ctr">
                        <a:lnSpc>
                          <a:spcPct val="100000"/>
                        </a:lnSpc>
                      </a:pPr>
                      <a:r>
                        <a:rPr b="1" lang="pt-BR" sz="800" spc="-1" strike="noStrike">
                          <a:solidFill>
                            <a:srgbClr val="000000"/>
                          </a:solidFill>
                          <a:uFill>
                            <a:solidFill>
                              <a:srgbClr val="ffffff"/>
                            </a:solidFill>
                          </a:uFill>
                          <a:latin typeface="Calibri"/>
                        </a:rPr>
                        <a:t> </a:t>
                      </a:r>
                      <a:endParaRPr/>
                    </a:p>
                  </a:txBody>
                  <a:tcPr marL="6480" marR="6480">
                    <a:lnL w="12240">
                      <a:solidFill>
                        <a:srgbClr val="000000"/>
                      </a:solidFill>
                    </a:lnL>
                    <a:lnR w="12240">
                      <a:solidFill>
                        <a:srgbClr val="000000"/>
                      </a:solidFill>
                    </a:lnR>
                    <a:lnT w="6480">
                      <a:solidFill>
                        <a:srgbClr val="000000"/>
                      </a:solidFill>
                    </a:lnT>
                    <a:lnB w="12240">
                      <a:solidFill>
                        <a:srgbClr val="000000"/>
                      </a:solidFill>
                    </a:lnB>
                    <a:solidFill>
                      <a:srgbClr val="ffffff"/>
                    </a:solidFill>
                  </a:tcPr>
                </a:tc>
                <a:tc>
                  <a:txBody>
                    <a:bodyPr lIns="6480" rIns="6480"/>
                    <a:p>
                      <a:pPr algn="ctr">
                        <a:lnSpc>
                          <a:spcPct val="100000"/>
                        </a:lnSpc>
                      </a:pPr>
                      <a:r>
                        <a:rPr b="1" lang="pt-BR" sz="800" spc="-1" strike="noStrike">
                          <a:solidFill>
                            <a:srgbClr val="000000"/>
                          </a:solidFill>
                          <a:uFill>
                            <a:solidFill>
                              <a:srgbClr val="ffffff"/>
                            </a:solidFill>
                          </a:uFill>
                          <a:latin typeface="Calibri"/>
                        </a:rPr>
                        <a:t> </a:t>
                      </a:r>
                      <a:endParaRPr/>
                    </a:p>
                  </a:txBody>
                  <a:tcPr marL="6480" marR="6480">
                    <a:lnL w="12240">
                      <a:solidFill>
                        <a:srgbClr val="000000"/>
                      </a:solidFill>
                    </a:lnL>
                    <a:lnR w="12240">
                      <a:solidFill>
                        <a:srgbClr val="000000"/>
                      </a:solidFill>
                    </a:lnR>
                    <a:lnT w="6480">
                      <a:solidFill>
                        <a:srgbClr val="000000"/>
                      </a:solidFill>
                    </a:lnT>
                    <a:lnB w="12240">
                      <a:solidFill>
                        <a:srgbClr val="000000"/>
                      </a:solidFill>
                    </a:lnB>
                    <a:solidFill>
                      <a:srgbClr val="ffffff"/>
                    </a:solidFill>
                  </a:tcPr>
                </a:tc>
                <a:tc>
                  <a:txBody>
                    <a:bodyPr lIns="6480" rIns="6480"/>
                    <a:p>
                      <a:pPr>
                        <a:lnSpc>
                          <a:spcPct val="100000"/>
                        </a:lnSpc>
                      </a:pPr>
                      <a:r>
                        <a:rPr b="1" lang="pt-BR" sz="800" spc="-1" strike="noStrike">
                          <a:solidFill>
                            <a:srgbClr val="000000"/>
                          </a:solidFill>
                          <a:uFill>
                            <a:solidFill>
                              <a:srgbClr val="ffffff"/>
                            </a:solidFill>
                          </a:uFill>
                          <a:latin typeface="Calibri"/>
                        </a:rPr>
                        <a:t> </a:t>
                      </a:r>
                      <a:endParaRPr/>
                    </a:p>
                  </a:txBody>
                  <a:tcPr marL="6480" marR="6480">
                    <a:lnL w="12240">
                      <a:solidFill>
                        <a:srgbClr val="000000"/>
                      </a:solidFill>
                    </a:lnL>
                    <a:lnR w="12240">
                      <a:solidFill>
                        <a:srgbClr val="000000"/>
                      </a:solidFill>
                    </a:lnR>
                    <a:lnT w="6480">
                      <a:solidFill>
                        <a:srgbClr val="000000"/>
                      </a:solidFill>
                    </a:lnT>
                    <a:lnB w="12240">
                      <a:solidFill>
                        <a:srgbClr val="000000"/>
                      </a:solidFill>
                    </a:lnB>
                    <a:solidFill>
                      <a:srgbClr val="ffffff"/>
                    </a:solidFill>
                  </a:tcPr>
                </a:tc>
              </a:tr>
              <a:tr h="179280">
                <a:tc gridSpan="4">
                  <a:txBody>
                    <a:bodyPr lIns="60480" rIns="6480"/>
                    <a:p>
                      <a:pPr>
                        <a:lnSpc>
                          <a:spcPct val="100000"/>
                        </a:lnSpc>
                      </a:pPr>
                      <a:r>
                        <a:rPr b="1" lang="pt-BR" sz="1100" spc="-1" strike="noStrike">
                          <a:solidFill>
                            <a:srgbClr val="000000"/>
                          </a:solidFill>
                          <a:uFill>
                            <a:solidFill>
                              <a:srgbClr val="ffffff"/>
                            </a:solidFill>
                          </a:uFill>
                          <a:latin typeface="Calibri"/>
                        </a:rPr>
                        <a:t>*** Estrelas que funcionam nos canais diretos das correntes principais de energia podem brilhar para sempre ( 41:7)</a:t>
                      </a:r>
                      <a:endParaRPr/>
                    </a:p>
                  </a:txBody>
                  <a:tcPr marL="60480" marR="648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hMerge="1">
                  <a:tcPr>
                    <a:solidFill>
                      <a:srgbClr val="729fcf"/>
                    </a:solidFill>
                  </a:tcPr>
                </a:tc>
                <a:tc hMerge="1">
                  <a:tcPr>
                    <a:solidFill>
                      <a:srgbClr val="729fcf"/>
                    </a:solidFill>
                  </a:tcPr>
                </a:tc>
                <a:tc hMerge="1">
                  <a:tcPr>
                    <a:solidFill>
                      <a:srgbClr val="729fcf"/>
                    </a:solidFill>
                  </a:tcPr>
                </a:tc>
              </a:tr>
            </a:tbl>
          </a:graphicData>
        </a:graphic>
      </p:graphicFrame>
      <p:sp>
        <p:nvSpPr>
          <p:cNvPr id="318"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1782D9F-F95D-4FEF-82C1-A630DAB7F983}"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19" name="Imagem 1" descr=""/>
          <p:cNvPicPr/>
          <p:nvPr/>
        </p:nvPicPr>
        <p:blipFill>
          <a:blip r:embed="rId1"/>
          <a:stretch/>
        </p:blipFill>
        <p:spPr>
          <a:xfrm>
            <a:off x="976320" y="1257480"/>
            <a:ext cx="7190280" cy="4342320"/>
          </a:xfrm>
          <a:prstGeom prst="rect">
            <a:avLst/>
          </a:prstGeom>
          <a:ln>
            <a:noFill/>
          </a:ln>
        </p:spPr>
      </p:pic>
      <p:sp>
        <p:nvSpPr>
          <p:cNvPr id="320"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4EA71F16-E701-411F-8874-6088850D1D33}"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21" name="Imagem 1" descr=""/>
          <p:cNvPicPr/>
          <p:nvPr/>
        </p:nvPicPr>
        <p:blipFill>
          <a:blip r:embed="rId1"/>
          <a:stretch/>
        </p:blipFill>
        <p:spPr>
          <a:xfrm>
            <a:off x="1009800" y="162000"/>
            <a:ext cx="7123680" cy="6532920"/>
          </a:xfrm>
          <a:prstGeom prst="rect">
            <a:avLst/>
          </a:prstGeom>
          <a:ln>
            <a:noFill/>
          </a:ln>
        </p:spPr>
      </p:pic>
      <p:sp>
        <p:nvSpPr>
          <p:cNvPr id="322"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B917C48-65E4-4F7D-83E9-F8BD7F8BAB05}"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CustomShape 1"/>
          <p:cNvSpPr/>
          <p:nvPr/>
        </p:nvSpPr>
        <p:spPr>
          <a:xfrm>
            <a:off x="1340280" y="4365000"/>
            <a:ext cx="7119000" cy="1361160"/>
          </a:xfrm>
          <a:prstGeom prst="rect">
            <a:avLst/>
          </a:prstGeom>
          <a:noFill/>
          <a:ln>
            <a:noFill/>
          </a:ln>
        </p:spPr>
        <p:style>
          <a:lnRef idx="0"/>
          <a:fillRef idx="0"/>
          <a:effectRef idx="0"/>
          <a:fontRef idx="minor"/>
        </p:style>
        <p:txBody>
          <a:bodyPr lIns="90000" rIns="90000" tIns="45000" bIns="45000" anchor="ctr"/>
          <a:p>
            <a:r>
              <a:rPr b="1" lang="pt-BR" sz="4400" spc="-1" strike="noStrike">
                <a:solidFill>
                  <a:srgbClr val="000000"/>
                </a:solidFill>
                <a:uFill>
                  <a:solidFill>
                    <a:srgbClr val="ffffff"/>
                  </a:solidFill>
                </a:uFill>
                <a:latin typeface="Calibri"/>
                <a:ea typeface="DejaVu Sans"/>
              </a:rPr>
              <a:t>Entrelaçamento quântico</a:t>
            </a:r>
            <a:endParaRPr/>
          </a:p>
          <a:p>
            <a:pPr algn="r">
              <a:lnSpc>
                <a:spcPct val="100000"/>
              </a:lnSpc>
            </a:pPr>
            <a:endParaRPr/>
          </a:p>
        </p:txBody>
      </p:sp>
      <p:sp>
        <p:nvSpPr>
          <p:cNvPr id="324"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D89D10A7-D409-431A-AD9C-FC226B5CFD91}" type="slidenum">
              <a:rPr lang="pt-BR" sz="1200" spc="-1" strike="noStrike">
                <a:solidFill>
                  <a:srgbClr val="8b8b8b"/>
                </a:solidFill>
                <a:uFill>
                  <a:solidFill>
                    <a:srgbClr val="ffffff"/>
                  </a:solidFill>
                </a:uFill>
                <a:latin typeface="Calibri"/>
                <a:ea typeface="DejaVu Sans"/>
              </a:rPr>
              <a:t>&lt;número&gt;</a:t>
            </a:fld>
            <a:endParaRPr/>
          </a:p>
        </p:txBody>
      </p:sp>
      <p:pic>
        <p:nvPicPr>
          <p:cNvPr id="325" name="Imagem 3" descr=""/>
          <p:cNvPicPr/>
          <p:nvPr/>
        </p:nvPicPr>
        <p:blipFill>
          <a:blip r:embed="rId1"/>
          <a:stretch/>
        </p:blipFill>
        <p:spPr>
          <a:xfrm>
            <a:off x="2267640" y="1124640"/>
            <a:ext cx="4571280" cy="2263680"/>
          </a:xfrm>
          <a:prstGeom prst="rect">
            <a:avLst/>
          </a:prstGeom>
          <a:ln>
            <a:noFill/>
          </a:ln>
        </p:spPr>
      </p:pic>
    </p:spTree>
  </p:cSld>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6" name="CustomShape 1"/>
          <p:cNvSpPr/>
          <p:nvPr/>
        </p:nvSpPr>
        <p:spPr>
          <a:xfrm>
            <a:off x="539640" y="548640"/>
            <a:ext cx="7991640" cy="5576400"/>
          </a:xfrm>
          <a:prstGeom prst="rect">
            <a:avLst/>
          </a:prstGeom>
          <a:noFill/>
          <a:ln>
            <a:noFill/>
          </a:ln>
        </p:spPr>
        <p:style>
          <a:lnRef idx="0"/>
          <a:fillRef idx="0"/>
          <a:effectRef idx="0"/>
          <a:fontRef idx="minor"/>
        </p:style>
        <p:txBody>
          <a:bodyPr lIns="90000" rIns="90000" tIns="45000" bIns="45000"/>
          <a:p>
            <a:pPr algn="just">
              <a:lnSpc>
                <a:spcPct val="100000"/>
              </a:lnSpc>
            </a:pPr>
            <a:r>
              <a:rPr lang="pt-BR" sz="3200" spc="-1" strike="noStrike">
                <a:solidFill>
                  <a:srgbClr val="000000"/>
                </a:solidFill>
                <a:uFill>
                  <a:solidFill>
                    <a:srgbClr val="ffffff"/>
                  </a:solidFill>
                </a:uFill>
                <a:latin typeface="Calibri"/>
                <a:ea typeface="DejaVu Sans"/>
              </a:rPr>
              <a:t>O entrelaçamento quântico é um fenômeno da mecânica quântica que permite que dois ou mais objetos estejam de alguma forma tão ligados que um objeto não possa ser corretamente descrito sem que a sua contra-parte seja mencionada - mesmo que os objetos possam estar espacialmente separados por milhões de anos-luz. Isso leva a correlações muito fortes entre as propriedades físicas observáveis das diversas partículas subatômicas.</a:t>
            </a:r>
            <a:endParaRPr/>
          </a:p>
          <a:p>
            <a:pPr algn="just">
              <a:lnSpc>
                <a:spcPct val="100000"/>
              </a:lnSpc>
            </a:pPr>
            <a:endParaRPr/>
          </a:p>
          <a:p>
            <a:pPr algn="just">
              <a:lnSpc>
                <a:spcPct val="100000"/>
              </a:lnSpc>
            </a:pPr>
            <a:r>
              <a:rPr lang="pt-BR" sz="3200" spc="-1" strike="noStrike">
                <a:solidFill>
                  <a:srgbClr val="000000"/>
                </a:solidFill>
                <a:uFill>
                  <a:solidFill>
                    <a:srgbClr val="ffffff"/>
                  </a:solidFill>
                </a:uFill>
                <a:latin typeface="Calibri"/>
                <a:ea typeface="DejaVu Sans"/>
              </a:rPr>
              <a:t>Essas fortes correlações fazem com que as medidas realizadas numa delas pareçam estar a influenciar instantaneamente à outra com a qual ficou entrelaçada, e sugerem que alguma influência estaria a propagar-se instantaneamente, apesar da separação entre eles. Mas o entrelaçamento quântico não permite a transmissão a uma velocidade superior à da velocidade da luz, porque nenhuma informação útil pode ser transmitida desse modo. Só é possível a transmissão de informação usando um conjunto de estados entrelaçados em conjugação com um canal de informação clássico - aquilo a que se chama o teletransporte quântico. Isto dá a entender que tudo está conectado por "forças" que não vemos e que permanecem no tempo, ou estão fora do sistema que denominamos, entendemos ou concebemos como sistema temporal.</a:t>
            </a:r>
            <a:endParaRPr/>
          </a:p>
        </p:txBody>
      </p:sp>
      <p:sp>
        <p:nvSpPr>
          <p:cNvPr id="327"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896DA10E-07DB-4965-9927-5B09782B1EB2}"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CustomShape 1"/>
          <p:cNvSpPr/>
          <p:nvPr/>
        </p:nvSpPr>
        <p:spPr>
          <a:xfrm>
            <a:off x="611640" y="1600200"/>
            <a:ext cx="7616880" cy="4524840"/>
          </a:xfrm>
          <a:prstGeom prst="rect">
            <a:avLst/>
          </a:prstGeom>
          <a:noFill/>
          <a:ln>
            <a:noFill/>
          </a:ln>
        </p:spPr>
        <p:style>
          <a:lnRef idx="0"/>
          <a:fillRef idx="0"/>
          <a:effectRef idx="0"/>
          <a:fontRef idx="minor"/>
        </p:style>
        <p:txBody>
          <a:bodyPr lIns="90000" rIns="90000" tIns="45000" bIns="45000"/>
          <a:p>
            <a:pPr marL="343080" indent="-342000">
              <a:lnSpc>
                <a:spcPct val="100000"/>
              </a:lnSpc>
              <a:buClr>
                <a:srgbClr val="043c96"/>
              </a:buClr>
              <a:buFont typeface="Arial"/>
              <a:buChar char="•"/>
            </a:pPr>
            <a:r>
              <a:rPr b="1" lang="pt-BR" sz="2000" spc="-1" strike="noStrike">
                <a:solidFill>
                  <a:srgbClr val="043c96"/>
                </a:solidFill>
                <a:uFill>
                  <a:solidFill>
                    <a:srgbClr val="ffffff"/>
                  </a:solidFill>
                </a:uFill>
                <a:latin typeface="Verdana"/>
                <a:ea typeface="DejaVu Sans"/>
              </a:rPr>
              <a:t>Informação pode ser transferida acima da velocidade da luz</a:t>
            </a:r>
            <a:endParaRPr/>
          </a:p>
          <a:p>
            <a:pPr marL="343080" indent="-342000">
              <a:lnSpc>
                <a:spcPct val="100000"/>
              </a:lnSpc>
              <a:buClr>
                <a:srgbClr val="5b5b5b"/>
              </a:buClr>
              <a:buFont typeface="Arial"/>
              <a:buChar char="•"/>
            </a:pPr>
            <a:r>
              <a:rPr lang="pt-BR" sz="2000" spc="-1" strike="noStrike">
                <a:solidFill>
                  <a:srgbClr val="5b5b5b"/>
                </a:solidFill>
                <a:uFill>
                  <a:solidFill>
                    <a:srgbClr val="ffffff"/>
                  </a:solidFill>
                </a:uFill>
                <a:latin typeface="Arial"/>
                <a:ea typeface="DejaVu Sans"/>
              </a:rPr>
              <a:t>Com informações da Phy.Org -  27/03/2015</a:t>
            </a:r>
            <a:endParaRPr/>
          </a:p>
          <a:p>
            <a:pPr>
              <a:lnSpc>
                <a:spcPct val="100000"/>
              </a:lnSpc>
            </a:pPr>
            <a:endParaRPr/>
          </a:p>
          <a:p>
            <a:pPr marL="343080" indent="-342000">
              <a:lnSpc>
                <a:spcPct val="100000"/>
              </a:lnSpc>
              <a:buClr>
                <a:srgbClr val="043c96"/>
              </a:buClr>
              <a:buFont typeface="Arial"/>
              <a:buChar char="•"/>
            </a:pPr>
            <a:r>
              <a:rPr b="1" lang="pt-BR" sz="2000" spc="-1" strike="noStrike">
                <a:solidFill>
                  <a:srgbClr val="043c96"/>
                </a:solidFill>
                <a:uFill>
                  <a:solidFill>
                    <a:srgbClr val="ffffff"/>
                  </a:solidFill>
                </a:uFill>
                <a:latin typeface="Verdana"/>
                <a:ea typeface="DejaVu Sans"/>
              </a:rPr>
              <a:t>Ação fantasmagórica à distância é 10.000 vezes mais rápida que a luz</a:t>
            </a:r>
            <a:endParaRPr/>
          </a:p>
          <a:p>
            <a:pPr marL="343080" indent="-342000">
              <a:lnSpc>
                <a:spcPct val="100000"/>
              </a:lnSpc>
              <a:buClr>
                <a:srgbClr val="5b5b5b"/>
              </a:buClr>
              <a:buFont typeface="Arial"/>
              <a:buChar char="•"/>
            </a:pPr>
            <a:r>
              <a:rPr lang="pt-BR" sz="2000" spc="-1" strike="noStrike">
                <a:solidFill>
                  <a:srgbClr val="5b5b5b"/>
                </a:solidFill>
                <a:uFill>
                  <a:solidFill>
                    <a:srgbClr val="ffffff"/>
                  </a:solidFill>
                </a:uFill>
                <a:latin typeface="Arial"/>
                <a:ea typeface="DejaVu Sans"/>
              </a:rPr>
              <a:t>Redação do Site Inovação Tecnológica -  02/04/2013</a:t>
            </a:r>
            <a:endParaRPr/>
          </a:p>
          <a:p>
            <a:pPr>
              <a:lnSpc>
                <a:spcPct val="100000"/>
              </a:lnSpc>
            </a:pPr>
            <a:endParaRPr/>
          </a:p>
        </p:txBody>
      </p:sp>
      <p:sp>
        <p:nvSpPr>
          <p:cNvPr id="329"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E2286DA-26BB-4F6D-B5F5-DC7BD0EB913B}"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CustomShape 1"/>
          <p:cNvSpPr/>
          <p:nvPr/>
        </p:nvSpPr>
        <p:spPr>
          <a:xfrm>
            <a:off x="1979640" y="1434960"/>
            <a:ext cx="6839640" cy="4690080"/>
          </a:xfrm>
          <a:prstGeom prst="rect">
            <a:avLst/>
          </a:prstGeom>
          <a:noFill/>
          <a:ln>
            <a:noFill/>
          </a:ln>
        </p:spPr>
        <p:style>
          <a:lnRef idx="0"/>
          <a:fillRef idx="0"/>
          <a:effectRef idx="0"/>
          <a:fontRef idx="minor"/>
        </p:style>
        <p:txBody>
          <a:bodyPr lIns="90000" rIns="90000" tIns="45000" bIns="45000"/>
          <a:p>
            <a:pPr marL="514440" indent="-51336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Criação do Universo</a:t>
            </a:r>
            <a:endParaRPr/>
          </a:p>
          <a:p>
            <a:pPr marL="514440" indent="-51336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O Universo possui um eixo?</a:t>
            </a:r>
            <a:endParaRPr/>
          </a:p>
          <a:p>
            <a:pPr marL="514440" indent="-51336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Energia e Matéria Escuras</a:t>
            </a:r>
            <a:endParaRPr/>
          </a:p>
          <a:p>
            <a:pPr marL="514440" indent="-51336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Planetas / Corpos Escuros</a:t>
            </a:r>
            <a:endParaRPr/>
          </a:p>
          <a:p>
            <a:pPr marL="514440" indent="-51336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Neutrinos ou Múons?</a:t>
            </a:r>
            <a:endParaRPr/>
          </a:p>
          <a:p>
            <a:pPr marL="514440" indent="-51336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Cálcio no Espaço</a:t>
            </a:r>
            <a:endParaRPr/>
          </a:p>
          <a:p>
            <a:pPr marL="514440" indent="-513360">
              <a:lnSpc>
                <a:spcPct val="100000"/>
              </a:lnSpc>
              <a:buFont typeface="Arial"/>
              <a:buAutoNum type="alphaLcParenR"/>
            </a:pPr>
            <a:r>
              <a:rPr b="1" lang="pt-BR" sz="3200" spc="-1" strike="noStrike">
                <a:solidFill>
                  <a:srgbClr val="000000"/>
                </a:solidFill>
                <a:uFill>
                  <a:solidFill>
                    <a:srgbClr val="ffffff"/>
                  </a:solidFill>
                </a:uFill>
                <a:latin typeface="Calibri"/>
                <a:ea typeface="DejaVu Sans"/>
              </a:rPr>
              <a:t>Outros</a:t>
            </a:r>
            <a:endParaRPr/>
          </a:p>
        </p:txBody>
      </p:sp>
      <p:sp>
        <p:nvSpPr>
          <p:cNvPr id="163"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9DFEBF84-9582-4FA8-8E82-750F716D6122}"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CustomShape 1"/>
          <p:cNvSpPr/>
          <p:nvPr/>
        </p:nvSpPr>
        <p:spPr>
          <a:xfrm>
            <a:off x="1043640" y="692640"/>
            <a:ext cx="7184880" cy="5432400"/>
          </a:xfrm>
          <a:prstGeom prst="rect">
            <a:avLst/>
          </a:prstGeom>
          <a:noFill/>
          <a:ln>
            <a:noFill/>
          </a:ln>
        </p:spPr>
        <p:style>
          <a:lnRef idx="0"/>
          <a:fillRef idx="0"/>
          <a:effectRef idx="0"/>
          <a:fontRef idx="minor"/>
        </p:style>
        <p:txBody>
          <a:bodyPr lIns="90000" rIns="90000" tIns="45000" bIns="45000"/>
          <a:p>
            <a:pPr algn="ctr">
              <a:lnSpc>
                <a:spcPct val="100000"/>
              </a:lnSpc>
            </a:pPr>
            <a:r>
              <a:rPr lang="pt-BR" sz="4100" spc="-1" strike="noStrike">
                <a:solidFill>
                  <a:srgbClr val="000000"/>
                </a:solidFill>
                <a:uFill>
                  <a:solidFill>
                    <a:srgbClr val="ffffff"/>
                  </a:solidFill>
                </a:uFill>
                <a:latin typeface="Calibri"/>
                <a:ea typeface="DejaVu Sans"/>
              </a:rPr>
              <a:t>A Reflectividade no Universo</a:t>
            </a:r>
            <a:endParaRPr/>
          </a:p>
          <a:p>
            <a:pPr>
              <a:lnSpc>
                <a:spcPct val="100000"/>
              </a:lnSpc>
            </a:pPr>
            <a:endParaRPr/>
          </a:p>
          <a:p>
            <a:pPr algn="just">
              <a:lnSpc>
                <a:spcPct val="100000"/>
              </a:lnSpc>
            </a:pPr>
            <a:r>
              <a:rPr b="1" lang="pt-BR" sz="3100" spc="-1" strike="noStrike" baseline="30000">
                <a:solidFill>
                  <a:srgbClr val="000000"/>
                </a:solidFill>
                <a:uFill>
                  <a:solidFill>
                    <a:srgbClr val="ffffff"/>
                  </a:solidFill>
                </a:uFill>
                <a:latin typeface="Calibri"/>
                <a:ea typeface="DejaVu Sans"/>
              </a:rPr>
              <a:t>9:7.1</a:t>
            </a:r>
            <a:r>
              <a:rPr lang="pt-BR" sz="2900" spc="-1" strike="noStrike">
                <a:solidFill>
                  <a:srgbClr val="000000"/>
                </a:solidFill>
                <a:uFill>
                  <a:solidFill>
                    <a:srgbClr val="ffffff"/>
                  </a:solidFill>
                </a:uFill>
                <a:latin typeface="Calibri"/>
                <a:ea typeface="DejaVu Sans"/>
              </a:rPr>
              <a:t> O Agente Conjunto é capaz de coordenar todos os níveis de factualidade do universo, de uma maneira tal que seja possível o reconhecimento simultâneo do mental, do material e do espiritual. </a:t>
            </a:r>
            <a:r>
              <a:rPr b="1" lang="pt-BR" sz="2900" spc="-1" strike="noStrike">
                <a:solidFill>
                  <a:srgbClr val="ff0000"/>
                </a:solidFill>
                <a:uFill>
                  <a:solidFill>
                    <a:srgbClr val="ffffff"/>
                  </a:solidFill>
                </a:uFill>
                <a:latin typeface="Calibri"/>
                <a:ea typeface="DejaVu Sans"/>
              </a:rPr>
              <a:t>Este é o fenômeno da </a:t>
            </a:r>
            <a:r>
              <a:rPr b="1" i="1" lang="pt-BR" sz="2900" spc="-1" strike="noStrike">
                <a:solidFill>
                  <a:srgbClr val="ff0000"/>
                </a:solidFill>
                <a:uFill>
                  <a:solidFill>
                    <a:srgbClr val="ffffff"/>
                  </a:solidFill>
                </a:uFill>
                <a:latin typeface="Calibri"/>
                <a:ea typeface="DejaVu Sans"/>
              </a:rPr>
              <a:t>refletividade no universo,</a:t>
            </a:r>
            <a:r>
              <a:rPr b="1" lang="pt-BR" sz="2900" spc="-1" strike="noStrike">
                <a:solidFill>
                  <a:srgbClr val="ff0000"/>
                </a:solidFill>
                <a:uFill>
                  <a:solidFill>
                    <a:srgbClr val="ffffff"/>
                  </a:solidFill>
                </a:uFill>
                <a:latin typeface="Calibri"/>
                <a:ea typeface="DejaVu Sans"/>
              </a:rPr>
              <a:t> aquele poder único e inexplicável de ver, ouvir, sentir e saber de todas as coisas, à medida que acontecem em um superuniverso, e de focalizar, por refletividade, toda essa informação e conhecimento em qualquer ponto desejado. </a:t>
            </a:r>
            <a:r>
              <a:rPr lang="pt-BR" sz="2900" spc="-1" strike="noStrike">
                <a:solidFill>
                  <a:srgbClr val="000000"/>
                </a:solidFill>
                <a:uFill>
                  <a:solidFill>
                    <a:srgbClr val="ffffff"/>
                  </a:solidFill>
                </a:uFill>
                <a:latin typeface="Calibri"/>
                <a:ea typeface="DejaVu Sans"/>
              </a:rPr>
              <a:t>A ação da refletividade é mostrada, em perfeição, em cada um dos mundos-sede dos sete superuniversos. Ela opera também em todos os setores dos superuniversos e dentro das fronteiras dos universos locais. A refletividade, finalmente, focaliza-se no Paraíso.</a:t>
            </a:r>
            <a:endParaRPr/>
          </a:p>
          <a:p>
            <a:pPr>
              <a:lnSpc>
                <a:spcPct val="100000"/>
              </a:lnSpc>
            </a:pPr>
            <a:endParaRPr/>
          </a:p>
        </p:txBody>
      </p:sp>
      <p:sp>
        <p:nvSpPr>
          <p:cNvPr id="331"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1AE00539-D6AC-47AB-800A-390A12B5C999}"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CustomShape 1"/>
          <p:cNvSpPr/>
          <p:nvPr/>
        </p:nvSpPr>
        <p:spPr>
          <a:xfrm>
            <a:off x="1371600" y="4005000"/>
            <a:ext cx="7375680" cy="1762920"/>
          </a:xfrm>
          <a:prstGeom prst="rect">
            <a:avLst/>
          </a:prstGeom>
          <a:noFill/>
          <a:ln>
            <a:noFill/>
          </a:ln>
        </p:spPr>
        <p:style>
          <a:lnRef idx="0"/>
          <a:fillRef idx="0"/>
          <a:effectRef idx="0"/>
          <a:fontRef idx="minor"/>
        </p:style>
        <p:txBody>
          <a:bodyPr lIns="90000" rIns="90000" tIns="45000" bIns="45000" anchor="ctr"/>
          <a:p>
            <a:endParaRPr/>
          </a:p>
          <a:p>
            <a:pPr algn="r">
              <a:lnSpc>
                <a:spcPct val="100000"/>
              </a:lnSpc>
            </a:pPr>
            <a:r>
              <a:rPr b="1" lang="pt-BR" sz="4400" spc="-1" strike="noStrike">
                <a:solidFill>
                  <a:srgbClr val="000000"/>
                </a:solidFill>
                <a:uFill>
                  <a:solidFill>
                    <a:srgbClr val="ffffff"/>
                  </a:solidFill>
                </a:uFill>
                <a:latin typeface="Calibri"/>
                <a:ea typeface="DejaVu Sans"/>
              </a:rPr>
              <a:t>Supernova de Tycho</a:t>
            </a:r>
            <a:endParaRPr/>
          </a:p>
        </p:txBody>
      </p:sp>
      <p:sp>
        <p:nvSpPr>
          <p:cNvPr id="333"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D40B56A-FE9C-427A-A85C-C0C0E989A60F}" type="slidenum">
              <a:rPr lang="pt-BR" sz="1200" spc="-1" strike="noStrike">
                <a:solidFill>
                  <a:srgbClr val="8b8b8b"/>
                </a:solidFill>
                <a:uFill>
                  <a:solidFill>
                    <a:srgbClr val="ffffff"/>
                  </a:solidFill>
                </a:uFill>
                <a:latin typeface="Calibri"/>
                <a:ea typeface="DejaVu Sans"/>
              </a:rPr>
              <a:t>&lt;número&gt;</a:t>
            </a:fld>
            <a:endParaRPr/>
          </a:p>
        </p:txBody>
      </p:sp>
      <p:pic>
        <p:nvPicPr>
          <p:cNvPr id="334" name="Imagem 3" descr=""/>
          <p:cNvPicPr/>
          <p:nvPr/>
        </p:nvPicPr>
        <p:blipFill>
          <a:blip r:embed="rId1"/>
          <a:stretch/>
        </p:blipFill>
        <p:spPr>
          <a:xfrm>
            <a:off x="844200" y="692640"/>
            <a:ext cx="4075560" cy="3980520"/>
          </a:xfrm>
          <a:prstGeom prst="rect">
            <a:avLst/>
          </a:prstGeom>
          <a:ln>
            <a:noFill/>
          </a:ln>
        </p:spPr>
      </p:pic>
      <p:pic>
        <p:nvPicPr>
          <p:cNvPr id="335" name="Imagem 4" descr=""/>
          <p:cNvPicPr/>
          <p:nvPr/>
        </p:nvPicPr>
        <p:blipFill>
          <a:blip r:embed="rId2"/>
          <a:stretch/>
        </p:blipFill>
        <p:spPr>
          <a:xfrm>
            <a:off x="5004000" y="2237400"/>
            <a:ext cx="3252240" cy="2435760"/>
          </a:xfrm>
          <a:prstGeom prst="rect">
            <a:avLst/>
          </a:prstGeom>
          <a:ln>
            <a:noFill/>
          </a:ln>
        </p:spPr>
      </p:pic>
    </p:spTree>
  </p:cSld>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6" name="CustomShape 1"/>
          <p:cNvSpPr/>
          <p:nvPr/>
        </p:nvSpPr>
        <p:spPr>
          <a:xfrm>
            <a:off x="1691640" y="2413440"/>
            <a:ext cx="5831640" cy="1614240"/>
          </a:xfrm>
          <a:prstGeom prst="rect">
            <a:avLst/>
          </a:prstGeom>
          <a:noFill/>
          <a:ln>
            <a:noFill/>
          </a:ln>
        </p:spPr>
        <p:style>
          <a:lnRef idx="0"/>
          <a:fillRef idx="0"/>
          <a:effectRef idx="0"/>
          <a:fontRef idx="minor"/>
        </p:style>
        <p:txBody>
          <a:bodyPr lIns="90000" rIns="90000" tIns="45000" bIns="45000"/>
          <a:p>
            <a:pPr algn="just">
              <a:lnSpc>
                <a:spcPct val="100000"/>
              </a:lnSpc>
            </a:pPr>
            <a:r>
              <a:rPr b="1" lang="pt-BR" sz="2000" spc="-1" strike="noStrike">
                <a:solidFill>
                  <a:srgbClr val="000000"/>
                </a:solidFill>
                <a:uFill>
                  <a:solidFill>
                    <a:srgbClr val="ffffff"/>
                  </a:solidFill>
                </a:uFill>
                <a:latin typeface="Calibri"/>
                <a:ea typeface="DejaVu Sans"/>
              </a:rPr>
              <a:t>41:3.5 </a:t>
            </a:r>
            <a:r>
              <a:rPr lang="pt-BR" sz="2000" spc="-1" strike="noStrike">
                <a:solidFill>
                  <a:srgbClr val="000000"/>
                </a:solidFill>
                <a:uFill>
                  <a:solidFill>
                    <a:srgbClr val="ffffff"/>
                  </a:solidFill>
                </a:uFill>
                <a:latin typeface="Calibri"/>
                <a:ea typeface="DejaVu Sans"/>
              </a:rPr>
              <a:t>A mais recente das erupções cósmicas maiores em Orvônton foi a extraordinária </a:t>
            </a:r>
            <a:r>
              <a:rPr b="1" lang="pt-BR" sz="2000" spc="-1" strike="noStrike">
                <a:solidFill>
                  <a:srgbClr val="ff0000"/>
                </a:solidFill>
                <a:uFill>
                  <a:solidFill>
                    <a:srgbClr val="ffffff"/>
                  </a:solidFill>
                </a:uFill>
                <a:latin typeface="Calibri"/>
                <a:ea typeface="DejaVu Sans"/>
              </a:rPr>
              <a:t>explosão de uma estrela dupla</a:t>
            </a:r>
            <a:r>
              <a:rPr lang="pt-BR" sz="2000" spc="-1" strike="noStrike">
                <a:solidFill>
                  <a:srgbClr val="000000"/>
                </a:solidFill>
                <a:uFill>
                  <a:solidFill>
                    <a:srgbClr val="ffffff"/>
                  </a:solidFill>
                </a:uFill>
                <a:latin typeface="Calibri"/>
                <a:ea typeface="DejaVu Sans"/>
              </a:rPr>
              <a:t>, cuja luz alcançou Urântia no ano 1572 d.C. Essa conflagração tão intensa provocou uma explosão claramente visível em plena luz do dia.</a:t>
            </a:r>
            <a:endParaRPr/>
          </a:p>
        </p:txBody>
      </p:sp>
      <p:sp>
        <p:nvSpPr>
          <p:cNvPr id="337"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8653645-31E0-4C9B-BA07-14734908B0BC}"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38" name="Imagem 1" descr=""/>
          <p:cNvPicPr/>
          <p:nvPr/>
        </p:nvPicPr>
        <p:blipFill>
          <a:blip r:embed="rId1"/>
          <a:stretch/>
        </p:blipFill>
        <p:spPr>
          <a:xfrm>
            <a:off x="0" y="96120"/>
            <a:ext cx="9142920" cy="6664320"/>
          </a:xfrm>
          <a:prstGeom prst="rect">
            <a:avLst/>
          </a:prstGeom>
          <a:ln>
            <a:noFill/>
          </a:ln>
        </p:spPr>
      </p:pic>
      <p:sp>
        <p:nvSpPr>
          <p:cNvPr id="339"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D787823-307E-4394-A134-A1B5C4A25651}"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CustomShape 1"/>
          <p:cNvSpPr/>
          <p:nvPr/>
        </p:nvSpPr>
        <p:spPr>
          <a:xfrm>
            <a:off x="1371600" y="3789000"/>
            <a:ext cx="7231680" cy="1978920"/>
          </a:xfrm>
          <a:prstGeom prst="rect">
            <a:avLst/>
          </a:prstGeom>
          <a:noFill/>
          <a:ln>
            <a:noFill/>
          </a:ln>
        </p:spPr>
        <p:style>
          <a:lnRef idx="0"/>
          <a:fillRef idx="0"/>
          <a:effectRef idx="0"/>
          <a:fontRef idx="minor"/>
        </p:style>
        <p:txBody>
          <a:bodyPr lIns="90000" rIns="90000" tIns="45000" bIns="45000" anchor="ctr"/>
          <a:p>
            <a:endParaRPr/>
          </a:p>
          <a:p>
            <a:endParaRPr/>
          </a:p>
          <a:p>
            <a:pPr algn="r">
              <a:lnSpc>
                <a:spcPct val="100000"/>
              </a:lnSpc>
            </a:pPr>
            <a:r>
              <a:rPr b="1" lang="pt-BR" sz="4400" spc="-1" strike="noStrike">
                <a:solidFill>
                  <a:srgbClr val="000000"/>
                </a:solidFill>
                <a:uFill>
                  <a:solidFill>
                    <a:srgbClr val="ffffff"/>
                  </a:solidFill>
                </a:uFill>
                <a:latin typeface="Calibri"/>
                <a:ea typeface="DejaVu Sans"/>
              </a:rPr>
              <a:t>Vácuo absoluto não existe</a:t>
            </a:r>
            <a:endParaRPr/>
          </a:p>
        </p:txBody>
      </p:sp>
      <p:sp>
        <p:nvSpPr>
          <p:cNvPr id="341"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78C64B5-BBD2-4FB6-8BA7-9318C56BB32F}" type="slidenum">
              <a:rPr lang="pt-BR" sz="1200" spc="-1" strike="noStrike">
                <a:solidFill>
                  <a:srgbClr val="8b8b8b"/>
                </a:solidFill>
                <a:uFill>
                  <a:solidFill>
                    <a:srgbClr val="ffffff"/>
                  </a:solidFill>
                </a:uFill>
                <a:latin typeface="Calibri"/>
                <a:ea typeface="DejaVu Sans"/>
              </a:rPr>
              <a:t>&lt;número&gt;</a:t>
            </a:fld>
            <a:endParaRPr/>
          </a:p>
        </p:txBody>
      </p:sp>
      <p:pic>
        <p:nvPicPr>
          <p:cNvPr id="342" name="Imagem 3" descr=""/>
          <p:cNvPicPr/>
          <p:nvPr/>
        </p:nvPicPr>
        <p:blipFill>
          <a:blip r:embed="rId1"/>
          <a:stretch/>
        </p:blipFill>
        <p:spPr>
          <a:xfrm>
            <a:off x="323640" y="1196640"/>
            <a:ext cx="8530920" cy="3790800"/>
          </a:xfrm>
          <a:prstGeom prst="rect">
            <a:avLst/>
          </a:prstGeom>
          <a:ln>
            <a:noFill/>
          </a:ln>
        </p:spPr>
      </p:pic>
    </p:spTree>
  </p:cSld>
</p:sld>
</file>

<file path=ppt/slides/slide7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3" name="CustomShape 1"/>
          <p:cNvSpPr/>
          <p:nvPr/>
        </p:nvSpPr>
        <p:spPr>
          <a:xfrm>
            <a:off x="611640" y="474480"/>
            <a:ext cx="7991640" cy="42044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gn="just">
              <a:lnSpc>
                <a:spcPct val="100000"/>
              </a:lnSpc>
            </a:pPr>
            <a:r>
              <a:rPr b="1" lang="pt-BR" sz="1800" spc="-1" strike="noStrike">
                <a:solidFill>
                  <a:srgbClr val="000000"/>
                </a:solidFill>
                <a:uFill>
                  <a:solidFill>
                    <a:srgbClr val="ffffff"/>
                  </a:solidFill>
                </a:uFill>
                <a:latin typeface="Calibri"/>
                <a:ea typeface="DejaVu Sans"/>
              </a:rPr>
              <a:t>42:4.6 </a:t>
            </a:r>
            <a:r>
              <a:rPr lang="pt-BR" sz="1800" spc="-1" strike="noStrike">
                <a:solidFill>
                  <a:srgbClr val="000000"/>
                </a:solidFill>
                <a:uFill>
                  <a:solidFill>
                    <a:srgbClr val="ffffff"/>
                  </a:solidFill>
                </a:uFill>
                <a:latin typeface="Calibri"/>
                <a:ea typeface="DejaVu Sans"/>
              </a:rPr>
              <a:t>A presença da gravidade, bem como a sua ação, é o que impede o surgimento do zero absoluto teórico, pois o espaço interestelar não permite a temperatura do zero absoluto. Em todo o espaço organizado há correntes de energias que são sensíveis à gravidade, circuitos de poder e de atividades ultimatômicas, bem como de energias eletrônicas em organização. Praticamente falando, o espaço não é vazio. E mesmo a atmosfera de Urântia vai tornando-se crescentemente menos densa, até que à altitude de cinco mil quilômetros ela começa a esmaecer-se nessa parte do universo, e se transformar na matéria do espaço comum. </a:t>
            </a:r>
            <a:r>
              <a:rPr b="1" lang="pt-BR" sz="1800" spc="-1" strike="noStrike">
                <a:solidFill>
                  <a:srgbClr val="ff0000"/>
                </a:solidFill>
                <a:uFill>
                  <a:solidFill>
                    <a:srgbClr val="ffffff"/>
                  </a:solidFill>
                </a:uFill>
                <a:latin typeface="Calibri"/>
                <a:ea typeface="DejaVu Sans"/>
              </a:rPr>
              <a:t>O espaço conhecido, mais próximo do vazio, em Nébadon, conteria cerca de cem ultímatons — o equivalente a um elétron — em cada dezesseis centímetros cúbicos. </a:t>
            </a:r>
            <a:r>
              <a:rPr lang="pt-BR" sz="1800" spc="-1" strike="noStrike">
                <a:solidFill>
                  <a:srgbClr val="000000"/>
                </a:solidFill>
                <a:uFill>
                  <a:solidFill>
                    <a:srgbClr val="ffffff"/>
                  </a:solidFill>
                </a:uFill>
                <a:latin typeface="Calibri"/>
                <a:ea typeface="DejaVu Sans"/>
              </a:rPr>
              <a:t>Essa escassez de matéria é considerada como sendo praticamente o espaço vazio.</a:t>
            </a:r>
            <a:endParaRPr/>
          </a:p>
        </p:txBody>
      </p:sp>
      <p:sp>
        <p:nvSpPr>
          <p:cNvPr id="344"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7F688801-672D-47B9-839E-8BF668AC56A1}"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45" name="Imagem 3" descr=""/>
          <p:cNvPicPr/>
          <p:nvPr/>
        </p:nvPicPr>
        <p:blipFill>
          <a:blip r:embed="rId1"/>
          <a:stretch/>
        </p:blipFill>
        <p:spPr>
          <a:xfrm>
            <a:off x="0" y="1689120"/>
            <a:ext cx="9142920" cy="3478320"/>
          </a:xfrm>
          <a:prstGeom prst="rect">
            <a:avLst/>
          </a:prstGeom>
          <a:ln>
            <a:noFill/>
          </a:ln>
        </p:spPr>
      </p:pic>
      <p:sp>
        <p:nvSpPr>
          <p:cNvPr id="346" name="CustomShape 1"/>
          <p:cNvSpPr/>
          <p:nvPr/>
        </p:nvSpPr>
        <p:spPr>
          <a:xfrm>
            <a:off x="4716000" y="3285000"/>
            <a:ext cx="934920" cy="718920"/>
          </a:xfrm>
          <a:prstGeom prst="rect">
            <a:avLst/>
          </a:prstGeom>
          <a:noFill/>
          <a:ln w="57240">
            <a:solidFill>
              <a:srgbClr val="ff0000"/>
            </a:solidFill>
            <a:round/>
          </a:ln>
        </p:spPr>
        <p:style>
          <a:lnRef idx="2">
            <a:schemeClr val="accent1">
              <a:shade val="50000"/>
            </a:schemeClr>
          </a:lnRef>
          <a:fillRef idx="1">
            <a:schemeClr val="accent1"/>
          </a:fillRef>
          <a:effectRef idx="0">
            <a:schemeClr val="accent1"/>
          </a:effectRef>
          <a:fontRef idx="minor"/>
        </p:style>
      </p:sp>
      <p:sp>
        <p:nvSpPr>
          <p:cNvPr id="347"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C6248DB6-47C2-41A4-A083-35A141907C2C}"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7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8"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pPr>
              <a:lnSpc>
                <a:spcPct val="100000"/>
              </a:lnSpc>
            </a:pPr>
            <a:r>
              <a:rPr lang="pt-BR" sz="3200" spc="-1" strike="noStrike">
                <a:solidFill>
                  <a:srgbClr val="000000"/>
                </a:solidFill>
                <a:uFill>
                  <a:solidFill>
                    <a:srgbClr val="ffffff"/>
                  </a:solidFill>
                </a:uFill>
                <a:latin typeface="Calibri"/>
                <a:ea typeface="DejaVu Sans"/>
              </a:rPr>
              <a:t>Inovação Tecnológica – 09/04/2013</a:t>
            </a:r>
            <a:endParaRPr/>
          </a:p>
        </p:txBody>
      </p:sp>
      <p:sp>
        <p:nvSpPr>
          <p:cNvPr id="349"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marL="343080" indent="-342000">
              <a:lnSpc>
                <a:spcPct val="100000"/>
              </a:lnSpc>
              <a:buFont typeface="Arial"/>
              <a:buChar char="•"/>
            </a:pPr>
            <a:r>
              <a:rPr lang="pt-BR" sz="4000" spc="-1" strike="noStrike">
                <a:solidFill>
                  <a:srgbClr val="000000"/>
                </a:solidFill>
                <a:uFill>
                  <a:solidFill>
                    <a:srgbClr val="ffffff"/>
                  </a:solidFill>
                </a:uFill>
                <a:latin typeface="Calibri"/>
                <a:ea typeface="DejaVu Sans"/>
              </a:rPr>
              <a:t>Vácuo não existe</a:t>
            </a:r>
            <a:endParaRPr/>
          </a:p>
          <a:p>
            <a:pPr>
              <a:lnSpc>
                <a:spcPct val="100000"/>
              </a:lnSpc>
            </a:pPr>
            <a:endParaRPr/>
          </a:p>
          <a:p>
            <a:pPr marL="343080" indent="-342000">
              <a:lnSpc>
                <a:spcPct val="100000"/>
              </a:lnSpc>
              <a:buFont typeface="Arial"/>
              <a:buChar char="•"/>
            </a:pPr>
            <a:r>
              <a:rPr lang="pt-BR" sz="2900" spc="-1" strike="noStrike">
                <a:solidFill>
                  <a:srgbClr val="000000"/>
                </a:solidFill>
                <a:uFill>
                  <a:solidFill>
                    <a:srgbClr val="ffffff"/>
                  </a:solidFill>
                </a:uFill>
                <a:latin typeface="Calibri"/>
                <a:ea typeface="DejaVu Sans"/>
              </a:rPr>
              <a:t>O vácuo é um dos conceitos mais intrigantes da física.</a:t>
            </a:r>
            <a:endParaRPr/>
          </a:p>
          <a:p>
            <a:pPr>
              <a:lnSpc>
                <a:spcPct val="100000"/>
              </a:lnSpc>
            </a:pPr>
            <a:endParaRPr/>
          </a:p>
          <a:p>
            <a:pPr marL="343080" indent="-342000">
              <a:lnSpc>
                <a:spcPct val="100000"/>
              </a:lnSpc>
              <a:buFont typeface="Arial"/>
              <a:buChar char="•"/>
            </a:pPr>
            <a:r>
              <a:rPr lang="pt-BR" sz="2900" spc="-1" strike="noStrike">
                <a:solidFill>
                  <a:srgbClr val="000000"/>
                </a:solidFill>
                <a:uFill>
                  <a:solidFill>
                    <a:srgbClr val="ffffff"/>
                  </a:solidFill>
                </a:uFill>
                <a:latin typeface="Calibri"/>
                <a:ea typeface="DejaVu Sans"/>
              </a:rPr>
              <a:t>Quando observado no nível quântico, o vácuo a rigor não existe, ou, pelo menos, ele não é vazio.</a:t>
            </a:r>
            <a:endParaRPr/>
          </a:p>
          <a:p>
            <a:pPr>
              <a:lnSpc>
                <a:spcPct val="100000"/>
              </a:lnSpc>
            </a:pPr>
            <a:endParaRPr/>
          </a:p>
          <a:p>
            <a:pPr marL="343080" indent="-342000">
              <a:lnSpc>
                <a:spcPct val="100000"/>
              </a:lnSpc>
              <a:buFont typeface="Arial"/>
              <a:buChar char="•"/>
            </a:pPr>
            <a:r>
              <a:rPr lang="pt-BR" sz="2900" spc="-1" strike="noStrike">
                <a:solidFill>
                  <a:srgbClr val="000000"/>
                </a:solidFill>
                <a:uFill>
                  <a:solidFill>
                    <a:srgbClr val="ffffff"/>
                  </a:solidFill>
                </a:uFill>
                <a:latin typeface="Calibri"/>
                <a:ea typeface="DejaVu Sans"/>
              </a:rPr>
              <a:t>O que é chamado de vácuo está cheio de partículas virtuais continuamente aparecendo e desaparecendo - como pares de elétrons e pósitrons ou quarks-antiquarks.</a:t>
            </a:r>
            <a:endParaRPr/>
          </a:p>
          <a:p>
            <a:pPr>
              <a:lnSpc>
                <a:spcPct val="100000"/>
              </a:lnSpc>
            </a:pPr>
            <a:endParaRPr/>
          </a:p>
          <a:p>
            <a:pPr marL="343080" indent="-342000">
              <a:lnSpc>
                <a:spcPct val="100000"/>
              </a:lnSpc>
              <a:buFont typeface="Arial"/>
              <a:buChar char="•"/>
            </a:pPr>
            <a:r>
              <a:rPr lang="pt-BR" sz="2900" spc="-1" strike="noStrike">
                <a:solidFill>
                  <a:srgbClr val="000000"/>
                </a:solidFill>
                <a:uFill>
                  <a:solidFill>
                    <a:srgbClr val="ffffff"/>
                  </a:solidFill>
                </a:uFill>
                <a:latin typeface="Calibri"/>
                <a:ea typeface="DejaVu Sans"/>
              </a:rPr>
              <a:t>Essas partículas efêmeras são partículas reais, conforme já se demonstrou em experimentos que geraram luz a partir delas - o único detalhe é que seus tempos de vida são extremamente curtos.</a:t>
            </a:r>
            <a:endParaRPr/>
          </a:p>
        </p:txBody>
      </p:sp>
      <p:sp>
        <p:nvSpPr>
          <p:cNvPr id="350"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1F1DFF42-81AB-4D6D-8CF5-6F863D1C3D19}"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7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1" name="CustomShape 1"/>
          <p:cNvSpPr/>
          <p:nvPr/>
        </p:nvSpPr>
        <p:spPr>
          <a:xfrm>
            <a:off x="1371600" y="3861000"/>
            <a:ext cx="7231680" cy="1906920"/>
          </a:xfrm>
          <a:prstGeom prst="rect">
            <a:avLst/>
          </a:prstGeom>
          <a:noFill/>
          <a:ln>
            <a:noFill/>
          </a:ln>
        </p:spPr>
        <p:style>
          <a:lnRef idx="0"/>
          <a:fillRef idx="0"/>
          <a:effectRef idx="0"/>
          <a:fontRef idx="minor"/>
        </p:style>
        <p:txBody>
          <a:bodyPr lIns="90000" rIns="90000" tIns="45000" bIns="45000" anchor="ctr"/>
          <a:p>
            <a:pPr algn="r">
              <a:lnSpc>
                <a:spcPct val="100000"/>
              </a:lnSpc>
            </a:pPr>
            <a:r>
              <a:rPr b="1" lang="pt-BR" sz="4400" spc="-1" strike="noStrike">
                <a:solidFill>
                  <a:srgbClr val="000000"/>
                </a:solidFill>
                <a:uFill>
                  <a:solidFill>
                    <a:srgbClr val="ffffff"/>
                  </a:solidFill>
                </a:uFill>
                <a:latin typeface="Calibri"/>
                <a:ea typeface="DejaVu Sans"/>
              </a:rPr>
              <a:t>Via-láctea possui dois braços</a:t>
            </a:r>
            <a:endParaRPr/>
          </a:p>
        </p:txBody>
      </p:sp>
      <p:sp>
        <p:nvSpPr>
          <p:cNvPr id="352"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83F511D6-0CCD-498A-9A9A-663B323DACB0}" type="slidenum">
              <a:rPr lang="pt-BR" sz="1200" spc="-1" strike="noStrike">
                <a:solidFill>
                  <a:srgbClr val="8b8b8b"/>
                </a:solidFill>
                <a:uFill>
                  <a:solidFill>
                    <a:srgbClr val="ffffff"/>
                  </a:solidFill>
                </a:uFill>
                <a:latin typeface="Calibri"/>
                <a:ea typeface="DejaVu Sans"/>
              </a:rPr>
              <a:t>&lt;número&gt;</a:t>
            </a:fld>
            <a:endParaRPr/>
          </a:p>
        </p:txBody>
      </p:sp>
      <p:pic>
        <p:nvPicPr>
          <p:cNvPr id="353" name="Imagem 3" descr=""/>
          <p:cNvPicPr/>
          <p:nvPr/>
        </p:nvPicPr>
        <p:blipFill>
          <a:blip r:embed="rId1"/>
          <a:stretch/>
        </p:blipFill>
        <p:spPr>
          <a:xfrm>
            <a:off x="2267640" y="548640"/>
            <a:ext cx="4800600" cy="3792240"/>
          </a:xfrm>
          <a:prstGeom prst="rect">
            <a:avLst/>
          </a:prstGeom>
          <a:ln>
            <a:noFill/>
          </a:ln>
        </p:spPr>
      </p:pic>
    </p:spTree>
  </p:cSld>
</p:sld>
</file>

<file path=ppt/slides/slide7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4" name="CustomShape 1"/>
          <p:cNvSpPr/>
          <p:nvPr/>
        </p:nvSpPr>
        <p:spPr>
          <a:xfrm>
            <a:off x="611640" y="1639440"/>
            <a:ext cx="7616880" cy="4524840"/>
          </a:xfrm>
          <a:prstGeom prst="rect">
            <a:avLst/>
          </a:prstGeom>
          <a:noFill/>
          <a:ln>
            <a:noFill/>
          </a:ln>
        </p:spPr>
        <p:style>
          <a:lnRef idx="0"/>
          <a:fillRef idx="0"/>
          <a:effectRef idx="0"/>
          <a:fontRef idx="minor"/>
        </p:style>
        <p:txBody>
          <a:bodyPr lIns="90000" rIns="90000" tIns="45000" bIns="45000"/>
          <a:p>
            <a:pPr>
              <a:lnSpc>
                <a:spcPct val="100000"/>
              </a:lnSpc>
            </a:pPr>
            <a:endParaRPr/>
          </a:p>
          <a:p>
            <a:pPr marL="343080" indent="-342000" algn="just">
              <a:lnSpc>
                <a:spcPct val="100000"/>
              </a:lnSpc>
              <a:buFont typeface="Arial"/>
              <a:buChar char="•"/>
            </a:pPr>
            <a:r>
              <a:rPr b="1" lang="pt-BR" sz="2400" spc="-1" strike="noStrike">
                <a:solidFill>
                  <a:srgbClr val="000000"/>
                </a:solidFill>
                <a:uFill>
                  <a:solidFill>
                    <a:srgbClr val="ffffff"/>
                  </a:solidFill>
                </a:uFill>
                <a:latin typeface="Calibri"/>
                <a:ea typeface="DejaVu Sans"/>
              </a:rPr>
              <a:t>15:3.5 </a:t>
            </a:r>
            <a:r>
              <a:rPr lang="pt-BR" sz="2400" spc="-1" strike="noStrike">
                <a:solidFill>
                  <a:srgbClr val="000000"/>
                </a:solidFill>
                <a:uFill>
                  <a:solidFill>
                    <a:srgbClr val="ffffff"/>
                  </a:solidFill>
                </a:uFill>
                <a:latin typeface="Calibri"/>
                <a:ea typeface="DejaVu Sans"/>
              </a:rPr>
              <a:t>O centro de rotação do vosso setor menor situa-se em uma posição bem distante dentro da nuvem estelar enorme e densa de Sagitário, em torno da qual o vosso universo local e todas as suas criações movem-se e, de lados opostos do vasto sistema subgalático de Sagitário, </a:t>
            </a:r>
            <a:r>
              <a:rPr b="1" lang="pt-BR" sz="2400" spc="-1" strike="noStrike">
                <a:solidFill>
                  <a:srgbClr val="ff0000"/>
                </a:solidFill>
                <a:uFill>
                  <a:solidFill>
                    <a:srgbClr val="ffffff"/>
                  </a:solidFill>
                </a:uFill>
                <a:latin typeface="Calibri"/>
                <a:ea typeface="DejaVu Sans"/>
              </a:rPr>
              <a:t>vós podeis observar duas grandes correntes de nuvens de estrelas emergindo em estupendas espirais estelares</a:t>
            </a:r>
            <a:r>
              <a:rPr lang="pt-BR" sz="2400" spc="-1" strike="noStrike">
                <a:solidFill>
                  <a:srgbClr val="000000"/>
                </a:solidFill>
                <a:uFill>
                  <a:solidFill>
                    <a:srgbClr val="ffffff"/>
                  </a:solidFill>
                </a:uFill>
                <a:latin typeface="Calibri"/>
                <a:ea typeface="DejaVu Sans"/>
              </a:rPr>
              <a:t>.</a:t>
            </a:r>
            <a:endParaRPr/>
          </a:p>
        </p:txBody>
      </p:sp>
      <p:sp>
        <p:nvSpPr>
          <p:cNvPr id="355"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AF9E369-68FB-4EF9-973F-A41B094684B7}"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CustomShape 1"/>
          <p:cNvSpPr/>
          <p:nvPr/>
        </p:nvSpPr>
        <p:spPr>
          <a:xfrm>
            <a:off x="1371600" y="4406760"/>
            <a:ext cx="7159680" cy="1361160"/>
          </a:xfrm>
          <a:prstGeom prst="rect">
            <a:avLst/>
          </a:prstGeom>
          <a:noFill/>
          <a:ln>
            <a:noFill/>
          </a:ln>
        </p:spPr>
        <p:style>
          <a:lnRef idx="0"/>
          <a:fillRef idx="0"/>
          <a:effectRef idx="0"/>
          <a:fontRef idx="minor"/>
        </p:style>
        <p:txBody>
          <a:bodyPr lIns="90000" rIns="90000" tIns="45000" bIns="45000" anchor="ctr"/>
          <a:p>
            <a:r>
              <a:rPr b="1" lang="pt-BR" sz="4400" spc="-1" strike="noStrike">
                <a:solidFill>
                  <a:srgbClr val="000000"/>
                </a:solidFill>
                <a:uFill>
                  <a:solidFill>
                    <a:srgbClr val="ffffff"/>
                  </a:solidFill>
                </a:uFill>
                <a:latin typeface="Calibri"/>
                <a:ea typeface="DejaVu Sans"/>
              </a:rPr>
              <a:t>Criação do Universo</a:t>
            </a:r>
            <a:endParaRPr/>
          </a:p>
          <a:p>
            <a:pPr algn="r">
              <a:lnSpc>
                <a:spcPct val="100000"/>
              </a:lnSpc>
            </a:pPr>
            <a:endParaRPr/>
          </a:p>
        </p:txBody>
      </p:sp>
      <p:sp>
        <p:nvSpPr>
          <p:cNvPr id="165"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1A8147FC-68B8-4635-B41E-843041A66D56}" type="slidenum">
              <a:rPr lang="pt-BR" sz="1200" spc="-1" strike="noStrike">
                <a:solidFill>
                  <a:srgbClr val="8b8b8b"/>
                </a:solidFill>
                <a:uFill>
                  <a:solidFill>
                    <a:srgbClr val="ffffff"/>
                  </a:solidFill>
                </a:uFill>
                <a:latin typeface="Calibri"/>
                <a:ea typeface="DejaVu Sans"/>
              </a:rPr>
              <a:t>&lt;número&gt;</a:t>
            </a:fld>
            <a:endParaRPr/>
          </a:p>
        </p:txBody>
      </p:sp>
      <p:pic>
        <p:nvPicPr>
          <p:cNvPr id="166" name="Imagem 2" descr=""/>
          <p:cNvPicPr/>
          <p:nvPr/>
        </p:nvPicPr>
        <p:blipFill>
          <a:blip r:embed="rId1"/>
          <a:stretch/>
        </p:blipFill>
        <p:spPr>
          <a:xfrm>
            <a:off x="1668240" y="1052640"/>
            <a:ext cx="5790240" cy="263736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r>
              <a:rPr lang="pt-BR" sz="2800" spc="-1" strike="noStrike">
                <a:solidFill>
                  <a:srgbClr val="000000"/>
                </a:solidFill>
                <a:uFill>
                  <a:solidFill>
                    <a:srgbClr val="ffffff"/>
                  </a:solidFill>
                </a:uFill>
                <a:latin typeface="Calibri"/>
                <a:ea typeface="DejaVu Sans"/>
              </a:rPr>
              <a:t>Via Láctea pode ser 50% maior do que se calculava</a:t>
            </a:r>
            <a:endParaRPr/>
          </a:p>
          <a:p>
            <a:pPr algn="ctr">
              <a:lnSpc>
                <a:spcPct val="100000"/>
              </a:lnSpc>
            </a:pPr>
            <a:r>
              <a:rPr lang="pt-BR" sz="1800" spc="-1" strike="noStrike">
                <a:solidFill>
                  <a:srgbClr val="000000"/>
                </a:solidFill>
                <a:uFill>
                  <a:solidFill>
                    <a:srgbClr val="ffffff"/>
                  </a:solidFill>
                </a:uFill>
                <a:latin typeface="Calibri"/>
                <a:ea typeface="DejaVu Sans"/>
              </a:rPr>
              <a:t>Inovação Tecnológica – 25 MAR 2015</a:t>
            </a:r>
            <a:endParaRPr/>
          </a:p>
        </p:txBody>
      </p:sp>
      <p:sp>
        <p:nvSpPr>
          <p:cNvPr id="357" name="CustomShape 2"/>
          <p:cNvSpPr/>
          <p:nvPr/>
        </p:nvSpPr>
        <p:spPr>
          <a:xfrm>
            <a:off x="457200" y="1600200"/>
            <a:ext cx="8228520" cy="4780080"/>
          </a:xfrm>
          <a:prstGeom prst="rect">
            <a:avLst/>
          </a:prstGeom>
          <a:noFill/>
          <a:ln>
            <a:noFill/>
          </a:ln>
        </p:spPr>
        <p:style>
          <a:lnRef idx="0"/>
          <a:fillRef idx="0"/>
          <a:effectRef idx="0"/>
          <a:fontRef idx="minor"/>
        </p:style>
        <p:txBody>
          <a:bodyPr lIns="90000" rIns="90000" tIns="45000" bIns="45000"/>
          <a:p>
            <a:pPr>
              <a:lnSpc>
                <a:spcPct val="100000"/>
              </a:lnSpc>
            </a:pPr>
            <a:endParaRPr/>
          </a:p>
          <a:p>
            <a:pPr algn="just">
              <a:lnSpc>
                <a:spcPct val="100000"/>
              </a:lnSpc>
            </a:pPr>
            <a:r>
              <a:rPr lang="pt-BR" sz="3400" spc="-1" strike="noStrike">
                <a:solidFill>
                  <a:srgbClr val="000000"/>
                </a:solidFill>
                <a:uFill>
                  <a:solidFill>
                    <a:srgbClr val="ffffff"/>
                  </a:solidFill>
                </a:uFill>
                <a:latin typeface="Calibri"/>
                <a:ea typeface="DejaVu Sans"/>
              </a:rPr>
              <a:t>Os dados revelaram ainda que algumas características previamente identificadas como anéis são na verdade parte do disco galáctico, estendendo-se </a:t>
            </a:r>
            <a:r>
              <a:rPr b="1" lang="pt-BR" sz="3400" spc="-1" strike="noStrike">
                <a:solidFill>
                  <a:srgbClr val="ff0000"/>
                </a:solidFill>
                <a:uFill>
                  <a:solidFill>
                    <a:srgbClr val="ffffff"/>
                  </a:solidFill>
                </a:uFill>
                <a:latin typeface="Calibri"/>
                <a:ea typeface="DejaVu Sans"/>
              </a:rPr>
              <a:t>da largura calculada da Via Láctea </a:t>
            </a:r>
            <a:r>
              <a:rPr lang="pt-BR" sz="3400" spc="-1" strike="noStrike">
                <a:solidFill>
                  <a:srgbClr val="000000"/>
                </a:solidFill>
                <a:uFill>
                  <a:solidFill>
                    <a:srgbClr val="ffffff"/>
                  </a:solidFill>
                </a:uFill>
                <a:latin typeface="Calibri"/>
                <a:ea typeface="DejaVu Sans"/>
              </a:rPr>
              <a:t>- 100.000 anos-luz de diâmetro - </a:t>
            </a:r>
            <a:r>
              <a:rPr b="1" lang="pt-BR" sz="3400" spc="-1" strike="noStrike">
                <a:solidFill>
                  <a:srgbClr val="ff0000"/>
                </a:solidFill>
                <a:uFill>
                  <a:solidFill>
                    <a:srgbClr val="ffffff"/>
                  </a:solidFill>
                </a:uFill>
                <a:latin typeface="Calibri"/>
                <a:ea typeface="DejaVu Sans"/>
              </a:rPr>
              <a:t>para até 150.000 anos-luz</a:t>
            </a:r>
            <a:r>
              <a:rPr lang="pt-BR" sz="3400" spc="-1" strike="noStrike">
                <a:solidFill>
                  <a:srgbClr val="000000"/>
                </a:solidFill>
                <a:uFill>
                  <a:solidFill>
                    <a:srgbClr val="ffffff"/>
                  </a:solidFill>
                </a:uFill>
                <a:latin typeface="Calibri"/>
                <a:ea typeface="DejaVu Sans"/>
              </a:rPr>
              <a:t>, tornando nossa galáxia 50% maior.</a:t>
            </a:r>
            <a:endParaRPr/>
          </a:p>
          <a:p>
            <a:pPr algn="just">
              <a:lnSpc>
                <a:spcPct val="100000"/>
              </a:lnSpc>
            </a:pPr>
            <a:endParaRPr/>
          </a:p>
          <a:p>
            <a:pPr algn="just">
              <a:lnSpc>
                <a:spcPct val="100000"/>
              </a:lnSpc>
            </a:pPr>
            <a:r>
              <a:rPr lang="pt-BR" sz="3400" spc="-1" strike="noStrike">
                <a:solidFill>
                  <a:srgbClr val="000000"/>
                </a:solidFill>
                <a:uFill>
                  <a:solidFill>
                    <a:srgbClr val="ffffff"/>
                  </a:solidFill>
                </a:uFill>
                <a:latin typeface="Calibri"/>
                <a:ea typeface="DejaVu Sans"/>
              </a:rPr>
              <a:t>"Os astrônomos já haviam observado que o número de estrelas na Via Láctea diminui rapidamente a cerca de 50.000 anos-luz do centro da galáxia e, então, um anel de estrelas aparece a cerca de 60.000 anos-luz do centro," explica Yan Xu, principal autor do trabalho.</a:t>
            </a:r>
            <a:endParaRPr/>
          </a:p>
          <a:p>
            <a:pPr algn="just">
              <a:lnSpc>
                <a:spcPct val="100000"/>
              </a:lnSpc>
            </a:pPr>
            <a:endParaRPr/>
          </a:p>
          <a:p>
            <a:pPr algn="just">
              <a:lnSpc>
                <a:spcPct val="100000"/>
              </a:lnSpc>
            </a:pPr>
            <a:r>
              <a:rPr lang="pt-BR" sz="3400" spc="-1" strike="noStrike">
                <a:solidFill>
                  <a:srgbClr val="000000"/>
                </a:solidFill>
                <a:uFill>
                  <a:solidFill>
                    <a:srgbClr val="ffffff"/>
                  </a:solidFill>
                </a:uFill>
                <a:latin typeface="Calibri"/>
                <a:ea typeface="DejaVu Sans"/>
              </a:rPr>
              <a:t>"O que vimos agora é que este aparente anel é na verdade uma ondulação no disco. E é bem possível que haja mais ondulações, ainda mais distantes, que não vimos ainda," concluiu Xu.</a:t>
            </a:r>
            <a:endParaRPr/>
          </a:p>
        </p:txBody>
      </p:sp>
      <p:sp>
        <p:nvSpPr>
          <p:cNvPr id="358"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D16201C6-DBBD-4C9E-B0D9-63B7196F9408}"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8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9"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85C51D47-2E03-455D-9136-0EC811ACFED6}" type="slidenum">
              <a:rPr lang="pt-BR" sz="1200" spc="-1" strike="noStrike">
                <a:solidFill>
                  <a:srgbClr val="8b8b8b"/>
                </a:solidFill>
                <a:uFill>
                  <a:solidFill>
                    <a:srgbClr val="ffffff"/>
                  </a:solidFill>
                </a:uFill>
                <a:latin typeface="Calibri"/>
                <a:ea typeface="DejaVu Sans"/>
              </a:rPr>
              <a:t>&lt;número&gt;</a:t>
            </a:fld>
            <a:endParaRPr/>
          </a:p>
        </p:txBody>
      </p:sp>
      <p:pic>
        <p:nvPicPr>
          <p:cNvPr id="360" name="Imagem 4" descr=""/>
          <p:cNvPicPr/>
          <p:nvPr/>
        </p:nvPicPr>
        <p:blipFill>
          <a:blip r:embed="rId1"/>
          <a:stretch/>
        </p:blipFill>
        <p:spPr>
          <a:xfrm>
            <a:off x="0" y="465840"/>
            <a:ext cx="9142920" cy="5925240"/>
          </a:xfrm>
          <a:prstGeom prst="rect">
            <a:avLst/>
          </a:prstGeom>
          <a:ln>
            <a:noFill/>
          </a:ln>
        </p:spPr>
      </p:pic>
    </p:spTree>
  </p:cSld>
</p:sld>
</file>

<file path=ppt/slides/slide8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1" name="CustomShape 1"/>
          <p:cNvSpPr/>
          <p:nvPr/>
        </p:nvSpPr>
        <p:spPr>
          <a:xfrm>
            <a:off x="1371600" y="3933000"/>
            <a:ext cx="7375680" cy="1834920"/>
          </a:xfrm>
          <a:prstGeom prst="rect">
            <a:avLst/>
          </a:prstGeom>
          <a:noFill/>
          <a:ln>
            <a:noFill/>
          </a:ln>
        </p:spPr>
        <p:style>
          <a:lnRef idx="0"/>
          <a:fillRef idx="0"/>
          <a:effectRef idx="0"/>
          <a:fontRef idx="minor"/>
        </p:style>
        <p:txBody>
          <a:bodyPr lIns="90000" rIns="90000" tIns="45000" bIns="45000" anchor="ctr"/>
          <a:p>
            <a:endParaRPr/>
          </a:p>
          <a:p>
            <a:endParaRPr/>
          </a:p>
          <a:p>
            <a:r>
              <a:rPr b="1" lang="pt-BR" sz="4400" spc="-1" strike="noStrike">
                <a:solidFill>
                  <a:srgbClr val="000000"/>
                </a:solidFill>
                <a:uFill>
                  <a:solidFill>
                    <a:srgbClr val="ffffff"/>
                  </a:solidFill>
                </a:uFill>
                <a:latin typeface="Calibri"/>
                <a:ea typeface="DejaVu Sans"/>
              </a:rPr>
              <a:t>Velocidades maiores que a luz</a:t>
            </a:r>
            <a:endParaRPr/>
          </a:p>
          <a:p>
            <a:pPr algn="r">
              <a:lnSpc>
                <a:spcPct val="100000"/>
              </a:lnSpc>
            </a:pPr>
            <a:endParaRPr/>
          </a:p>
        </p:txBody>
      </p:sp>
      <p:sp>
        <p:nvSpPr>
          <p:cNvPr id="362"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1926807-C7E0-4F64-AD4B-E07BC4609BA9}" type="slidenum">
              <a:rPr lang="pt-BR" sz="1200" spc="-1" strike="noStrike">
                <a:solidFill>
                  <a:srgbClr val="8b8b8b"/>
                </a:solidFill>
                <a:uFill>
                  <a:solidFill>
                    <a:srgbClr val="ffffff"/>
                  </a:solidFill>
                </a:uFill>
                <a:latin typeface="Calibri"/>
                <a:ea typeface="DejaVu Sans"/>
              </a:rPr>
              <a:t>&lt;número&gt;</a:t>
            </a:fld>
            <a:endParaRPr/>
          </a:p>
        </p:txBody>
      </p:sp>
      <p:pic>
        <p:nvPicPr>
          <p:cNvPr id="363" name="Imagem 3" descr=""/>
          <p:cNvPicPr/>
          <p:nvPr/>
        </p:nvPicPr>
        <p:blipFill>
          <a:blip r:embed="rId1"/>
          <a:stretch/>
        </p:blipFill>
        <p:spPr>
          <a:xfrm>
            <a:off x="3132000" y="1196640"/>
            <a:ext cx="2519280" cy="3316320"/>
          </a:xfrm>
          <a:prstGeom prst="rect">
            <a:avLst/>
          </a:prstGeom>
          <a:ln>
            <a:noFill/>
          </a:ln>
        </p:spPr>
      </p:pic>
      <p:sp>
        <p:nvSpPr>
          <p:cNvPr id="364" name="CustomShape 3"/>
          <p:cNvSpPr/>
          <p:nvPr/>
        </p:nvSpPr>
        <p:spPr>
          <a:xfrm>
            <a:off x="3204000" y="476640"/>
            <a:ext cx="2375280" cy="7592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r>
              <a:rPr lang="pt-BR" sz="1100" spc="-1" strike="noStrike">
                <a:solidFill>
                  <a:srgbClr val="000000"/>
                </a:solidFill>
                <a:uFill>
                  <a:solidFill>
                    <a:srgbClr val="ffffff"/>
                  </a:solidFill>
                </a:uFill>
                <a:latin typeface="Calibri"/>
                <a:ea typeface="DejaVu Sans"/>
              </a:rPr>
              <a:t>Radiação Cherenkov</a:t>
            </a:r>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5"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pPr algn="ctr">
              <a:lnSpc>
                <a:spcPct val="100000"/>
              </a:lnSpc>
            </a:pPr>
            <a:r>
              <a:rPr lang="pt-BR" sz="3600" spc="-1" strike="noStrike">
                <a:solidFill>
                  <a:srgbClr val="000000"/>
                </a:solidFill>
                <a:uFill>
                  <a:solidFill>
                    <a:srgbClr val="ffffff"/>
                  </a:solidFill>
                </a:uFill>
                <a:latin typeface="Calibri"/>
                <a:ea typeface="DejaVu Sans"/>
              </a:rPr>
              <a:t>Velocidade de um Conselheiro Divino</a:t>
            </a:r>
            <a:endParaRPr/>
          </a:p>
        </p:txBody>
      </p:sp>
      <p:sp>
        <p:nvSpPr>
          <p:cNvPr id="366"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marL="343080" indent="-342000">
              <a:lnSpc>
                <a:spcPct val="100000"/>
              </a:lnSpc>
              <a:buFont typeface="Arial"/>
              <a:buChar char="•"/>
            </a:pPr>
            <a:r>
              <a:rPr b="1" lang="pt-BR" sz="3200" spc="-1" strike="noStrike">
                <a:solidFill>
                  <a:srgbClr val="000000"/>
                </a:solidFill>
                <a:uFill>
                  <a:solidFill>
                    <a:srgbClr val="ffffff"/>
                  </a:solidFill>
                </a:uFill>
                <a:latin typeface="Calibri"/>
                <a:ea typeface="DejaVu Sans"/>
              </a:rPr>
              <a:t>19:7.4 </a:t>
            </a:r>
            <a:r>
              <a:rPr lang="pt-BR" sz="3200" spc="-1" strike="noStrike">
                <a:solidFill>
                  <a:srgbClr val="000000"/>
                </a:solidFill>
                <a:uFill>
                  <a:solidFill>
                    <a:srgbClr val="ffffff"/>
                  </a:solidFill>
                </a:uFill>
                <a:latin typeface="Calibri"/>
                <a:ea typeface="DejaVu Sans"/>
              </a:rPr>
              <a:t>Os seres originários da Trindade possuem prerrogativas de trânsito, o que os torna independentes das personalidades de transporte, tais como os serafins. Todos possuímos o poder de movimentar-nos livre e rapidamente, no universo dos universos. Excetuando-se os Espíritos Inspirados da Trindade, não podemos atingir a quase inacreditável velocidade dos Mensageiros Solitários, mas somos capazes de utilizar a soma total dos meios de transporte disponíveis no espaço para chegar a qualquer ponto, dentro de um superuniverso, partindo da sua sede-central, em menos de um ano do tempo de Urântia. </a:t>
            </a:r>
            <a:r>
              <a:rPr b="1" lang="pt-BR" sz="3200" spc="-1" strike="noStrike">
                <a:solidFill>
                  <a:srgbClr val="ff0000"/>
                </a:solidFill>
                <a:uFill>
                  <a:solidFill>
                    <a:srgbClr val="ffffff"/>
                  </a:solidFill>
                </a:uFill>
                <a:latin typeface="Calibri"/>
                <a:ea typeface="DejaVu Sans"/>
              </a:rPr>
              <a:t>Foram necessários 109 dias do vosso tempo para que eu viajasse de Uversa a Urântia.</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367"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467CFF2D-178B-4811-B160-95A3B39E907D}"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pPr algn="ctr">
              <a:lnSpc>
                <a:spcPct val="100000"/>
              </a:lnSpc>
            </a:pPr>
            <a:r>
              <a:rPr lang="pt-BR" sz="3600" spc="-1" strike="noStrike">
                <a:solidFill>
                  <a:srgbClr val="000000"/>
                </a:solidFill>
                <a:uFill>
                  <a:solidFill>
                    <a:srgbClr val="ffffff"/>
                  </a:solidFill>
                </a:uFill>
                <a:latin typeface="Calibri"/>
                <a:ea typeface="DejaVu Sans"/>
              </a:rPr>
              <a:t>Velocidade de um Serafim</a:t>
            </a:r>
            <a:endParaRPr/>
          </a:p>
        </p:txBody>
      </p:sp>
      <p:sp>
        <p:nvSpPr>
          <p:cNvPr id="369"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Font typeface="Arial"/>
              <a:buChar char="•"/>
            </a:pPr>
            <a:r>
              <a:rPr b="1" lang="pt-BR" sz="3200" spc="-1" strike="noStrike">
                <a:solidFill>
                  <a:srgbClr val="000000"/>
                </a:solidFill>
                <a:uFill>
                  <a:solidFill>
                    <a:srgbClr val="ffffff"/>
                  </a:solidFill>
                </a:uFill>
                <a:latin typeface="Calibri"/>
                <a:ea typeface="DejaVu Sans"/>
              </a:rPr>
              <a:t>23:3.2 </a:t>
            </a:r>
            <a:r>
              <a:rPr lang="pt-BR" sz="3200" spc="-1" strike="noStrike">
                <a:solidFill>
                  <a:srgbClr val="000000"/>
                </a:solidFill>
                <a:uFill>
                  <a:solidFill>
                    <a:srgbClr val="ffffff"/>
                  </a:solidFill>
                </a:uFill>
                <a:latin typeface="Calibri"/>
                <a:ea typeface="DejaVu Sans"/>
              </a:rPr>
              <a:t>O universo está bem suprido de espíritos que utilizam a gravidade para os propósitos de trânsito; eles podem ir a qualquer lugar em qualquer tempo — instantaneamente — mas eles não são pessoas. Alguns outros cruzadores por gravidade são seres pessoais, como os Mensageiros por Gravidade e os Registradores Transcendentais, mas não estão disponíveis para os administradores dos superuniversos e universos locais. Os mundos parecem estar cheios de anjos, de homens e de outros seres altamente pessoais, mas todos estes têm dificuldades no tempo e no espaço: </a:t>
            </a:r>
            <a:r>
              <a:rPr b="1" lang="pt-BR" sz="3200" spc="-1" strike="noStrike">
                <a:solidFill>
                  <a:srgbClr val="ff0000"/>
                </a:solidFill>
                <a:uFill>
                  <a:solidFill>
                    <a:srgbClr val="ffffff"/>
                  </a:solidFill>
                </a:uFill>
                <a:latin typeface="Calibri"/>
                <a:ea typeface="DejaVu Sans"/>
              </a:rPr>
              <a:t>a velocidade limite, para a maioria dos seres que não são transportados por serafins, é de </a:t>
            </a:r>
            <a:r>
              <a:rPr b="1" lang="pt-BR" sz="3600" spc="-1" strike="noStrike" u="sng">
                <a:solidFill>
                  <a:srgbClr val="ff0000"/>
                </a:solidFill>
                <a:uFill>
                  <a:solidFill>
                    <a:srgbClr val="ffffff"/>
                  </a:solidFill>
                </a:uFill>
                <a:latin typeface="Calibri"/>
                <a:ea typeface="DejaVu Sans"/>
              </a:rPr>
              <a:t>299 790 </a:t>
            </a:r>
            <a:r>
              <a:rPr b="1" lang="pt-BR" sz="3200" spc="-1" strike="noStrike">
                <a:solidFill>
                  <a:srgbClr val="ff0000"/>
                </a:solidFill>
                <a:uFill>
                  <a:solidFill>
                    <a:srgbClr val="ffffff"/>
                  </a:solidFill>
                </a:uFill>
                <a:latin typeface="Calibri"/>
                <a:ea typeface="DejaVu Sans"/>
              </a:rPr>
              <a:t>quilômetros do vosso mundo, por segundo</a:t>
            </a:r>
            <a:r>
              <a:rPr lang="pt-BR" sz="3200" spc="-1" strike="noStrike">
                <a:solidFill>
                  <a:srgbClr val="000000"/>
                </a:solidFill>
                <a:uFill>
                  <a:solidFill>
                    <a:srgbClr val="ffffff"/>
                  </a:solidFill>
                </a:uFill>
                <a:latin typeface="Calibri"/>
                <a:ea typeface="DejaVu Sans"/>
              </a:rPr>
              <a:t>, no vosso tempo; </a:t>
            </a:r>
            <a:r>
              <a:rPr b="1" lang="pt-BR" sz="3200" spc="-1" strike="noStrike">
                <a:solidFill>
                  <a:srgbClr val="ff0000"/>
                </a:solidFill>
                <a:uFill>
                  <a:solidFill>
                    <a:srgbClr val="ffffff"/>
                  </a:solidFill>
                </a:uFill>
                <a:latin typeface="Calibri"/>
                <a:ea typeface="DejaVu Sans"/>
              </a:rPr>
              <a:t>as criaturas intermediárias e algumas outras podem atingir</a:t>
            </a:r>
            <a:r>
              <a:rPr lang="pt-BR" sz="3200" spc="-1" strike="noStrike">
                <a:solidFill>
                  <a:srgbClr val="000000"/>
                </a:solidFill>
                <a:uFill>
                  <a:solidFill>
                    <a:srgbClr val="ffffff"/>
                  </a:solidFill>
                </a:uFill>
                <a:latin typeface="Calibri"/>
                <a:ea typeface="DejaVu Sans"/>
              </a:rPr>
              <a:t>, e freqüentemente atingem, o dobro dessa velocidade, ou seja, a de </a:t>
            </a:r>
            <a:r>
              <a:rPr b="1" lang="pt-BR" sz="3600" spc="-1" strike="noStrike" u="sng">
                <a:solidFill>
                  <a:srgbClr val="ff0000"/>
                </a:solidFill>
                <a:uFill>
                  <a:solidFill>
                    <a:srgbClr val="ffffff"/>
                  </a:solidFill>
                </a:uFill>
                <a:latin typeface="Calibri"/>
                <a:ea typeface="DejaVu Sans"/>
              </a:rPr>
              <a:t>599 580 </a:t>
            </a:r>
            <a:r>
              <a:rPr b="1" lang="pt-BR" sz="3200" spc="-1" strike="noStrike">
                <a:solidFill>
                  <a:srgbClr val="ff0000"/>
                </a:solidFill>
                <a:uFill>
                  <a:solidFill>
                    <a:srgbClr val="ffffff"/>
                  </a:solidFill>
                </a:uFill>
                <a:latin typeface="Calibri"/>
                <a:ea typeface="DejaVu Sans"/>
              </a:rPr>
              <a:t>quilômetros por segundo</a:t>
            </a:r>
            <a:r>
              <a:rPr lang="pt-BR" sz="3200" spc="-1" strike="noStrike">
                <a:solidFill>
                  <a:srgbClr val="000000"/>
                </a:solidFill>
                <a:uFill>
                  <a:solidFill>
                    <a:srgbClr val="ffffff"/>
                  </a:solidFill>
                </a:uFill>
                <a:latin typeface="Calibri"/>
                <a:ea typeface="DejaVu Sans"/>
              </a:rPr>
              <a:t>, enquanto </a:t>
            </a:r>
            <a:r>
              <a:rPr b="1" lang="pt-BR" sz="3200" spc="-1" strike="noStrike">
                <a:solidFill>
                  <a:srgbClr val="ff0000"/>
                </a:solidFill>
                <a:uFill>
                  <a:solidFill>
                    <a:srgbClr val="ffffff"/>
                  </a:solidFill>
                </a:uFill>
                <a:latin typeface="Calibri"/>
                <a:ea typeface="DejaVu Sans"/>
              </a:rPr>
              <a:t>os serafins e outros seres podem cruzar o espaço à velocidade de </a:t>
            </a:r>
            <a:r>
              <a:rPr b="1" lang="pt-BR" sz="3600" spc="-1" strike="noStrike" u="sng">
                <a:solidFill>
                  <a:srgbClr val="ff0000"/>
                </a:solidFill>
                <a:uFill>
                  <a:solidFill>
                    <a:srgbClr val="ffffff"/>
                  </a:solidFill>
                </a:uFill>
                <a:latin typeface="Calibri"/>
                <a:ea typeface="DejaVu Sans"/>
              </a:rPr>
              <a:t>899 370 </a:t>
            </a:r>
            <a:r>
              <a:rPr b="1" lang="pt-BR" sz="3200" spc="-1" strike="noStrike">
                <a:solidFill>
                  <a:srgbClr val="ff0000"/>
                </a:solidFill>
                <a:uFill>
                  <a:solidFill>
                    <a:srgbClr val="ffffff"/>
                  </a:solidFill>
                </a:uFill>
                <a:latin typeface="Calibri"/>
                <a:ea typeface="DejaVu Sans"/>
              </a:rPr>
              <a:t>quilômetros por segundo</a:t>
            </a:r>
            <a:r>
              <a:rPr lang="pt-BR" sz="3200" spc="-1" strike="noStrike">
                <a:solidFill>
                  <a:srgbClr val="000000"/>
                </a:solidFill>
                <a:uFill>
                  <a:solidFill>
                    <a:srgbClr val="ffffff"/>
                  </a:solidFill>
                </a:uFill>
                <a:latin typeface="Calibri"/>
                <a:ea typeface="DejaVu Sans"/>
              </a:rPr>
              <a:t>, ou seja, três vezes mais. </a:t>
            </a:r>
            <a:r>
              <a:rPr b="1" lang="pt-BR" sz="3200" spc="-1" strike="noStrike">
                <a:solidFill>
                  <a:srgbClr val="ff0000"/>
                </a:solidFill>
                <a:uFill>
                  <a:solidFill>
                    <a:srgbClr val="ffffff"/>
                  </a:solidFill>
                </a:uFill>
                <a:latin typeface="Calibri"/>
                <a:ea typeface="DejaVu Sans"/>
              </a:rPr>
              <a:t>Contudo, não há personalidades de transporte, nem mensageiros, que funcionem entre as </a:t>
            </a:r>
            <a:r>
              <a:rPr b="1" lang="pt-BR" sz="3600" spc="-1" strike="noStrike" u="sng">
                <a:solidFill>
                  <a:srgbClr val="ff0000"/>
                </a:solidFill>
                <a:uFill>
                  <a:solidFill>
                    <a:srgbClr val="ffffff"/>
                  </a:solidFill>
                </a:uFill>
                <a:latin typeface="Calibri"/>
                <a:ea typeface="DejaVu Sans"/>
              </a:rPr>
              <a:t>velocidades instantâneas dos cruzadores de gravidade</a:t>
            </a:r>
            <a:r>
              <a:rPr b="1" lang="pt-BR" sz="3200" spc="-1" strike="noStrike" u="sng">
                <a:solidFill>
                  <a:srgbClr val="ff0000"/>
                </a:solidFill>
                <a:uFill>
                  <a:solidFill>
                    <a:srgbClr val="ffffff"/>
                  </a:solidFill>
                </a:uFill>
                <a:latin typeface="Calibri"/>
                <a:ea typeface="DejaVu Sans"/>
              </a:rPr>
              <a:t> </a:t>
            </a:r>
            <a:r>
              <a:rPr b="1" lang="pt-BR" sz="3200" spc="-1" strike="noStrike">
                <a:solidFill>
                  <a:srgbClr val="ff0000"/>
                </a:solidFill>
                <a:uFill>
                  <a:solidFill>
                    <a:srgbClr val="ffffff"/>
                  </a:solidFill>
                </a:uFill>
                <a:latin typeface="Calibri"/>
                <a:ea typeface="DejaVu Sans"/>
              </a:rPr>
              <a:t>e as velocidades relativamente vagarosas dos serafins, excetuando-se os Mensageiros Solitários.</a:t>
            </a:r>
            <a:endParaRPr/>
          </a:p>
          <a:p>
            <a:pPr>
              <a:lnSpc>
                <a:spcPct val="100000"/>
              </a:lnSpc>
            </a:pPr>
            <a:endParaRPr/>
          </a:p>
          <a:p>
            <a:pPr>
              <a:lnSpc>
                <a:spcPct val="100000"/>
              </a:lnSpc>
            </a:pPr>
            <a:endParaRPr/>
          </a:p>
        </p:txBody>
      </p:sp>
      <p:sp>
        <p:nvSpPr>
          <p:cNvPr id="370"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35583F0-B554-4010-84D6-574D9F088B61}"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1"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p>
            <a:pPr algn="ctr">
              <a:lnSpc>
                <a:spcPct val="100000"/>
              </a:lnSpc>
            </a:pPr>
            <a:r>
              <a:rPr lang="pt-BR" sz="3600" spc="-1" strike="noStrike">
                <a:solidFill>
                  <a:srgbClr val="000000"/>
                </a:solidFill>
                <a:uFill>
                  <a:solidFill>
                    <a:srgbClr val="ffffff"/>
                  </a:solidFill>
                </a:uFill>
                <a:latin typeface="Calibri"/>
                <a:ea typeface="DejaVu Sans"/>
              </a:rPr>
              <a:t>Velocidade de um Mensageiro Solitário</a:t>
            </a:r>
            <a:endParaRPr/>
          </a:p>
        </p:txBody>
      </p:sp>
      <p:sp>
        <p:nvSpPr>
          <p:cNvPr id="372" name="CustomShape 2"/>
          <p:cNvSpPr/>
          <p:nvPr/>
        </p:nvSpPr>
        <p:spPr>
          <a:xfrm>
            <a:off x="457200" y="1600200"/>
            <a:ext cx="8228520" cy="452484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Font typeface="Arial"/>
              <a:buChar char="•"/>
            </a:pPr>
            <a:r>
              <a:rPr b="1" lang="pt-BR" sz="3100" spc="-1" strike="noStrike">
                <a:solidFill>
                  <a:srgbClr val="000000"/>
                </a:solidFill>
                <a:uFill>
                  <a:solidFill>
                    <a:srgbClr val="ffffff"/>
                  </a:solidFill>
                </a:uFill>
                <a:latin typeface="Calibri"/>
                <a:ea typeface="DejaVu Sans"/>
              </a:rPr>
              <a:t>23:3.3 </a:t>
            </a:r>
            <a:r>
              <a:rPr lang="pt-BR" sz="3100" spc="-1" strike="noStrike">
                <a:solidFill>
                  <a:srgbClr val="000000"/>
                </a:solidFill>
                <a:uFill>
                  <a:solidFill>
                    <a:srgbClr val="ffffff"/>
                  </a:solidFill>
                </a:uFill>
                <a:latin typeface="Calibri"/>
                <a:ea typeface="DejaVu Sans"/>
              </a:rPr>
              <a:t>Os Mensageiros Solitários são, pois, geralmente usados para serem despachados em serviço naquelas situações em que a personalidade é essencial ao cumprimento da missão e se deseja evitar a perda de tempo, ocasionada pelo envio de qualquer outro tipo, prontamente disponível, de mensageiro pessoal. Eles são os únicos seres definitivamente personalizados que podem sincronizar-se com as correntes universais combinadas do grande universo. A sua velocidade para atravessar o espaço é variável, dependendo de uma grande variedade de influências que podem interferir, mas os registros mostram que, na jornada para completar esta missão, o mensageiro interligado a mim perfez uma velocidade de </a:t>
            </a:r>
            <a:r>
              <a:rPr b="1" lang="pt-BR" sz="3100" spc="-1" strike="noStrike">
                <a:solidFill>
                  <a:srgbClr val="ff0000"/>
                </a:solidFill>
                <a:uFill>
                  <a:solidFill>
                    <a:srgbClr val="ffffff"/>
                  </a:solidFill>
                </a:uFill>
                <a:latin typeface="Calibri"/>
                <a:ea typeface="DejaVu Sans"/>
              </a:rPr>
              <a:t>1 346 169 220 000 </a:t>
            </a:r>
            <a:r>
              <a:rPr lang="pt-BR" sz="3100" spc="-1" strike="noStrike">
                <a:solidFill>
                  <a:srgbClr val="000000"/>
                </a:solidFill>
                <a:uFill>
                  <a:solidFill>
                    <a:srgbClr val="ffffff"/>
                  </a:solidFill>
                </a:uFill>
                <a:latin typeface="Calibri"/>
                <a:ea typeface="DejaVu Sans"/>
              </a:rPr>
              <a:t>dos vossos </a:t>
            </a:r>
            <a:r>
              <a:rPr b="1" lang="pt-BR" sz="3100" spc="-1" strike="noStrike">
                <a:solidFill>
                  <a:srgbClr val="ff0000"/>
                </a:solidFill>
                <a:uFill>
                  <a:solidFill>
                    <a:srgbClr val="ffffff"/>
                  </a:solidFill>
                </a:uFill>
                <a:latin typeface="Calibri"/>
                <a:ea typeface="DejaVu Sans"/>
              </a:rPr>
              <a:t>quilômetros, por segundo</a:t>
            </a:r>
            <a:r>
              <a:rPr lang="pt-BR" sz="3100" spc="-1" strike="noStrike">
                <a:solidFill>
                  <a:srgbClr val="000000"/>
                </a:solidFill>
                <a:uFill>
                  <a:solidFill>
                    <a:srgbClr val="ffffff"/>
                  </a:solidFill>
                </a:uFill>
                <a:latin typeface="Calibri"/>
                <a:ea typeface="DejaVu Sans"/>
              </a:rPr>
              <a:t>, no vosso tempo.</a:t>
            </a:r>
            <a:endParaRPr/>
          </a:p>
          <a:p>
            <a:pPr>
              <a:lnSpc>
                <a:spcPct val="100000"/>
              </a:lnSpc>
            </a:pPr>
            <a:endParaRPr/>
          </a:p>
          <a:p>
            <a:pPr>
              <a:lnSpc>
                <a:spcPct val="100000"/>
              </a:lnSpc>
            </a:pPr>
            <a:endParaRPr/>
          </a:p>
        </p:txBody>
      </p:sp>
      <p:sp>
        <p:nvSpPr>
          <p:cNvPr id="373"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F75EED0-C6EF-4505-8C0B-2725E9502789}"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374" name="Table 1"/>
          <p:cNvGraphicFramePr/>
          <p:nvPr/>
        </p:nvGraphicFramePr>
        <p:xfrm>
          <a:off x="1619640" y="1989000"/>
          <a:ext cx="5891760" cy="3011760"/>
        </p:xfrm>
        <a:graphic>
          <a:graphicData uri="http://schemas.openxmlformats.org/drawingml/2006/table">
            <a:tbl>
              <a:tblPr/>
              <a:tblGrid>
                <a:gridCol w="1577160"/>
                <a:gridCol w="1844280"/>
                <a:gridCol w="2470680"/>
              </a:tblGrid>
              <a:tr h="995760">
                <a:tc>
                  <a:txBody>
                    <a:bodyPr lIns="9360" rIns="9360"/>
                    <a:p>
                      <a:pPr algn="ctr">
                        <a:lnSpc>
                          <a:spcPct val="100000"/>
                        </a:lnSpc>
                      </a:pPr>
                      <a:r>
                        <a:rPr b="1" lang="pt-BR" sz="2000" spc="-1" strike="noStrike">
                          <a:solidFill>
                            <a:srgbClr val="000000"/>
                          </a:solidFill>
                          <a:uFill>
                            <a:solidFill>
                              <a:srgbClr val="ffffff"/>
                            </a:solidFill>
                          </a:uFill>
                          <a:latin typeface="Calibri"/>
                        </a:rPr>
                        <a:t>Velocidade</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2000" spc="-1" strike="noStrike">
                          <a:solidFill>
                            <a:srgbClr val="000000"/>
                          </a:solidFill>
                          <a:uFill>
                            <a:solidFill>
                              <a:srgbClr val="ffffff"/>
                            </a:solidFill>
                          </a:uFill>
                          <a:latin typeface="Calibri"/>
                        </a:rPr>
                        <a:t>Ser / objeto</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2000" spc="-1" strike="noStrike">
                          <a:solidFill>
                            <a:srgbClr val="000000"/>
                          </a:solidFill>
                          <a:uFill>
                            <a:solidFill>
                              <a:srgbClr val="ffffff"/>
                            </a:solidFill>
                          </a:uFill>
                          <a:latin typeface="Calibri"/>
                        </a:rPr>
                        <a:t>Tempo para ir de              Urantia até Uversa</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504000">
                <a:tc>
                  <a:txBody>
                    <a:bodyPr lIns="9360" rIns="9360"/>
                    <a:p>
                      <a:pPr algn="ctr">
                        <a:lnSpc>
                          <a:spcPct val="100000"/>
                        </a:lnSpc>
                      </a:pPr>
                      <a:r>
                        <a:rPr b="1" lang="pt-BR" sz="1600" spc="-1" strike="noStrike">
                          <a:solidFill>
                            <a:srgbClr val="000000"/>
                          </a:solidFill>
                          <a:uFill>
                            <a:solidFill>
                              <a:srgbClr val="ffffff"/>
                            </a:solidFill>
                          </a:uFill>
                          <a:latin typeface="Calibri"/>
                        </a:rPr>
                        <a:t>c = 300.000 km/s</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Luz</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26 000 anos</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504000">
                <a:tc>
                  <a:txBody>
                    <a:bodyPr lIns="9360" rIns="9360"/>
                    <a:p>
                      <a:pPr algn="ctr">
                        <a:lnSpc>
                          <a:spcPct val="100000"/>
                        </a:lnSpc>
                      </a:pPr>
                      <a:r>
                        <a:rPr b="1" lang="pt-BR" sz="1600" spc="-1" strike="noStrike">
                          <a:solidFill>
                            <a:srgbClr val="000000"/>
                          </a:solidFill>
                          <a:uFill>
                            <a:solidFill>
                              <a:srgbClr val="ffffff"/>
                            </a:solidFill>
                          </a:uFill>
                          <a:latin typeface="Calibri"/>
                        </a:rPr>
                        <a:t>3 c</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Serafim</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8 700 anos</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504000">
                <a:tc>
                  <a:txBody>
                    <a:bodyPr lIns="9360" rIns="9360"/>
                    <a:p>
                      <a:pPr algn="ctr">
                        <a:lnSpc>
                          <a:spcPct val="100000"/>
                        </a:lnSpc>
                      </a:pPr>
                      <a:r>
                        <a:rPr b="1" lang="pt-BR" sz="1600" spc="-1" strike="noStrike">
                          <a:solidFill>
                            <a:srgbClr val="000000"/>
                          </a:solidFill>
                          <a:uFill>
                            <a:solidFill>
                              <a:srgbClr val="ffffff"/>
                            </a:solidFill>
                          </a:uFill>
                          <a:latin typeface="Calibri"/>
                        </a:rPr>
                        <a:t> </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Conselheiro Divino</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109 dias ( 0,3 anos )</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504360">
                <a:tc>
                  <a:txBody>
                    <a:bodyPr lIns="9360" rIns="9360"/>
                    <a:p>
                      <a:pPr algn="ctr">
                        <a:lnSpc>
                          <a:spcPct val="100000"/>
                        </a:lnSpc>
                      </a:pPr>
                      <a:r>
                        <a:rPr b="1" lang="pt-BR" sz="1600" spc="-1" strike="noStrike">
                          <a:solidFill>
                            <a:srgbClr val="000000"/>
                          </a:solidFill>
                          <a:uFill>
                            <a:solidFill>
                              <a:srgbClr val="ffffff"/>
                            </a:solidFill>
                          </a:uFill>
                          <a:latin typeface="Calibri"/>
                        </a:rPr>
                        <a:t> </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Mensageiro Solitário</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 </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bl>
          </a:graphicData>
        </a:graphic>
      </p:graphicFrame>
      <p:sp>
        <p:nvSpPr>
          <p:cNvPr id="375"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985774E-15DB-4841-B8BD-FD14D368451E}"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376" name="Table 1"/>
          <p:cNvGraphicFramePr/>
          <p:nvPr/>
        </p:nvGraphicFramePr>
        <p:xfrm>
          <a:off x="1619640" y="1989000"/>
          <a:ext cx="5891760" cy="3011760"/>
        </p:xfrm>
        <a:graphic>
          <a:graphicData uri="http://schemas.openxmlformats.org/drawingml/2006/table">
            <a:tbl>
              <a:tblPr/>
              <a:tblGrid>
                <a:gridCol w="1577160"/>
                <a:gridCol w="1844280"/>
                <a:gridCol w="2470680"/>
              </a:tblGrid>
              <a:tr h="995760">
                <a:tc>
                  <a:txBody>
                    <a:bodyPr lIns="9360" rIns="9360"/>
                    <a:p>
                      <a:pPr algn="ctr">
                        <a:lnSpc>
                          <a:spcPct val="100000"/>
                        </a:lnSpc>
                      </a:pPr>
                      <a:r>
                        <a:rPr b="1" lang="pt-BR" sz="2000" spc="-1" strike="noStrike">
                          <a:solidFill>
                            <a:srgbClr val="000000"/>
                          </a:solidFill>
                          <a:uFill>
                            <a:solidFill>
                              <a:srgbClr val="ffffff"/>
                            </a:solidFill>
                          </a:uFill>
                          <a:latin typeface="Calibri"/>
                        </a:rPr>
                        <a:t>Velocidade</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2000" spc="-1" strike="noStrike">
                          <a:solidFill>
                            <a:srgbClr val="000000"/>
                          </a:solidFill>
                          <a:uFill>
                            <a:solidFill>
                              <a:srgbClr val="ffffff"/>
                            </a:solidFill>
                          </a:uFill>
                          <a:latin typeface="Calibri"/>
                        </a:rPr>
                        <a:t>Ser / objeto</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2000" spc="-1" strike="noStrike">
                          <a:solidFill>
                            <a:srgbClr val="000000"/>
                          </a:solidFill>
                          <a:uFill>
                            <a:solidFill>
                              <a:srgbClr val="ffffff"/>
                            </a:solidFill>
                          </a:uFill>
                          <a:latin typeface="Calibri"/>
                        </a:rPr>
                        <a:t>Tempo para ir de              Urantia até Uversa</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504000">
                <a:tc>
                  <a:txBody>
                    <a:bodyPr lIns="9360" rIns="9360"/>
                    <a:p>
                      <a:pPr algn="ctr">
                        <a:lnSpc>
                          <a:spcPct val="100000"/>
                        </a:lnSpc>
                      </a:pPr>
                      <a:r>
                        <a:rPr b="1" lang="pt-BR" sz="1600" spc="-1" strike="noStrike">
                          <a:solidFill>
                            <a:srgbClr val="000000"/>
                          </a:solidFill>
                          <a:uFill>
                            <a:solidFill>
                              <a:srgbClr val="ffffff"/>
                            </a:solidFill>
                          </a:uFill>
                          <a:latin typeface="Calibri"/>
                        </a:rPr>
                        <a:t>c = 300.000 km/s</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Luz</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26 000 anos</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504000">
                <a:tc>
                  <a:txBody>
                    <a:bodyPr lIns="9360" rIns="9360"/>
                    <a:p>
                      <a:pPr algn="ctr">
                        <a:lnSpc>
                          <a:spcPct val="100000"/>
                        </a:lnSpc>
                      </a:pPr>
                      <a:r>
                        <a:rPr b="1" lang="pt-BR" sz="1600" spc="-1" strike="noStrike">
                          <a:solidFill>
                            <a:srgbClr val="000000"/>
                          </a:solidFill>
                          <a:uFill>
                            <a:solidFill>
                              <a:srgbClr val="ffffff"/>
                            </a:solidFill>
                          </a:uFill>
                          <a:latin typeface="Calibri"/>
                        </a:rPr>
                        <a:t>3 c</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Serafim</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8 700 anos</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504000">
                <a:tc>
                  <a:txBody>
                    <a:bodyPr lIns="9360" rIns="9360"/>
                    <a:p>
                      <a:pPr algn="ctr">
                        <a:lnSpc>
                          <a:spcPct val="100000"/>
                        </a:lnSpc>
                      </a:pPr>
                      <a:r>
                        <a:rPr b="1" lang="pt-BR" sz="1600" spc="-1" strike="noStrike">
                          <a:solidFill>
                            <a:srgbClr val="ff0000"/>
                          </a:solidFill>
                          <a:uFill>
                            <a:solidFill>
                              <a:srgbClr val="ffffff"/>
                            </a:solidFill>
                          </a:uFill>
                          <a:latin typeface="Calibri"/>
                        </a:rPr>
                        <a:t>87 000 c</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Conselheiro Divino</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109 dias ( 0,3 anos )</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r h="504360">
                <a:tc>
                  <a:txBody>
                    <a:bodyPr lIns="9360" rIns="9360"/>
                    <a:p>
                      <a:pPr algn="ctr">
                        <a:lnSpc>
                          <a:spcPct val="100000"/>
                        </a:lnSpc>
                      </a:pPr>
                      <a:r>
                        <a:rPr b="1" lang="pt-BR" sz="1600" spc="-1" strike="noStrike">
                          <a:solidFill>
                            <a:srgbClr val="ff0000"/>
                          </a:solidFill>
                          <a:uFill>
                            <a:solidFill>
                              <a:srgbClr val="ffffff"/>
                            </a:solidFill>
                          </a:uFill>
                          <a:latin typeface="Calibri"/>
                        </a:rPr>
                        <a:t>4 487 231 c</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000000"/>
                          </a:solidFill>
                          <a:uFill>
                            <a:solidFill>
                              <a:srgbClr val="ffffff"/>
                            </a:solidFill>
                          </a:uFill>
                          <a:latin typeface="Calibri"/>
                        </a:rPr>
                        <a:t>Mensageiro Solitário</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c>
                  <a:txBody>
                    <a:bodyPr lIns="9360" rIns="9360"/>
                    <a:p>
                      <a:pPr algn="ctr">
                        <a:lnSpc>
                          <a:spcPct val="100000"/>
                        </a:lnSpc>
                      </a:pPr>
                      <a:r>
                        <a:rPr b="1" lang="pt-BR" sz="1600" spc="-1" strike="noStrike">
                          <a:solidFill>
                            <a:srgbClr val="ff0000"/>
                          </a:solidFill>
                          <a:uFill>
                            <a:solidFill>
                              <a:srgbClr val="ffffff"/>
                            </a:solidFill>
                          </a:uFill>
                          <a:latin typeface="Calibri"/>
                        </a:rPr>
                        <a:t>2 dias 3 horas</a:t>
                      </a:r>
                      <a:endParaRPr/>
                    </a:p>
                  </a:txBody>
                  <a:tcPr marL="9360" marR="9360">
                    <a:lnL w="6480">
                      <a:solidFill>
                        <a:srgbClr val="000000"/>
                      </a:solidFill>
                    </a:lnL>
                    <a:lnR w="6480">
                      <a:solidFill>
                        <a:srgbClr val="000000"/>
                      </a:solidFill>
                    </a:lnR>
                    <a:lnT w="6480">
                      <a:solidFill>
                        <a:srgbClr val="000000"/>
                      </a:solidFill>
                    </a:lnT>
                    <a:lnB w="6480">
                      <a:solidFill>
                        <a:srgbClr val="000000"/>
                      </a:solidFill>
                    </a:lnB>
                    <a:solidFill>
                      <a:srgbClr val="ffffff"/>
                    </a:solidFill>
                  </a:tcPr>
                </a:tc>
              </a:tr>
            </a:tbl>
          </a:graphicData>
        </a:graphic>
      </p:graphicFrame>
      <p:sp>
        <p:nvSpPr>
          <p:cNvPr id="377"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1B49285-4441-495E-BC51-656ACA17E062}" type="slidenum">
              <a:rPr lang="pt-BR" sz="1200" spc="-1" strike="noStrike">
                <a:solidFill>
                  <a:srgbClr val="8b8b8b"/>
                </a:solidFill>
                <a:uFill>
                  <a:solidFill>
                    <a:srgbClr val="ffffff"/>
                  </a:solidFill>
                </a:uFill>
                <a:latin typeface="Calibri"/>
                <a:ea typeface="DejaVu Sans"/>
              </a:rPr>
              <a:t>&lt;número&gt;</a:t>
            </a:fld>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78" name="Imagem 1" descr=""/>
          <p:cNvPicPr/>
          <p:nvPr/>
        </p:nvPicPr>
        <p:blipFill>
          <a:blip r:embed="rId1"/>
          <a:stretch/>
        </p:blipFill>
        <p:spPr>
          <a:xfrm>
            <a:off x="1089000" y="0"/>
            <a:ext cx="6964920" cy="6856920"/>
          </a:xfrm>
          <a:prstGeom prst="rect">
            <a:avLst/>
          </a:prstGeom>
          <a:ln>
            <a:noFill/>
          </a:ln>
        </p:spPr>
      </p:pic>
      <p:sp>
        <p:nvSpPr>
          <p:cNvPr id="379"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E140301C-F32A-48F2-9192-42E22EFBB518}"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8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0" name="CustomShape 1"/>
          <p:cNvSpPr/>
          <p:nvPr/>
        </p:nvSpPr>
        <p:spPr>
          <a:xfrm>
            <a:off x="1371600" y="4406760"/>
            <a:ext cx="7159680" cy="1361160"/>
          </a:xfrm>
          <a:prstGeom prst="rect">
            <a:avLst/>
          </a:prstGeom>
          <a:noFill/>
          <a:ln>
            <a:noFill/>
          </a:ln>
        </p:spPr>
        <p:style>
          <a:lnRef idx="0"/>
          <a:fillRef idx="0"/>
          <a:effectRef idx="0"/>
          <a:fontRef idx="minor"/>
        </p:style>
        <p:txBody>
          <a:bodyPr lIns="90000" rIns="90000" tIns="45000" bIns="45000" anchor="ctr"/>
          <a:p>
            <a:r>
              <a:rPr b="1" lang="pt-BR" sz="4400" spc="-1" strike="noStrike">
                <a:solidFill>
                  <a:srgbClr val="000000"/>
                </a:solidFill>
                <a:uFill>
                  <a:solidFill>
                    <a:srgbClr val="ffffff"/>
                  </a:solidFill>
                </a:uFill>
                <a:latin typeface="Calibri"/>
                <a:ea typeface="DejaVu Sans"/>
              </a:rPr>
              <a:t>Não resolvidos</a:t>
            </a:r>
            <a:endParaRPr/>
          </a:p>
          <a:p>
            <a:pPr algn="r">
              <a:lnSpc>
                <a:spcPct val="100000"/>
              </a:lnSpc>
            </a:pPr>
            <a:endParaRPr/>
          </a:p>
        </p:txBody>
      </p:sp>
      <p:sp>
        <p:nvSpPr>
          <p:cNvPr id="381"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A28EBEF-30CE-4DEF-ABC0-3D9D715B5489}" type="slidenum">
              <a:rPr lang="pt-BR" sz="1200" spc="-1" strike="noStrike">
                <a:solidFill>
                  <a:srgbClr val="8b8b8b"/>
                </a:solidFill>
                <a:uFill>
                  <a:solidFill>
                    <a:srgbClr val="ffffff"/>
                  </a:solidFill>
                </a:uFill>
                <a:latin typeface="Calibri"/>
                <a:ea typeface="DejaVu Sans"/>
              </a:rPr>
              <a:t>&lt;número&gt;</a:t>
            </a:fld>
            <a:endParaRPr/>
          </a:p>
        </p:txBody>
      </p:sp>
      <p:pic>
        <p:nvPicPr>
          <p:cNvPr id="382" name="Imagem 3" descr=""/>
          <p:cNvPicPr/>
          <p:nvPr/>
        </p:nvPicPr>
        <p:blipFill>
          <a:blip r:embed="rId1"/>
          <a:stretch/>
        </p:blipFill>
        <p:spPr>
          <a:xfrm>
            <a:off x="539640" y="836640"/>
            <a:ext cx="4566600" cy="486792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7" name="CustomShape 1"/>
          <p:cNvSpPr/>
          <p:nvPr/>
        </p:nvSpPr>
        <p:spPr>
          <a:xfrm>
            <a:off x="323640" y="620640"/>
            <a:ext cx="8424000" cy="5057640"/>
          </a:xfrm>
          <a:prstGeom prst="rect">
            <a:avLst/>
          </a:prstGeom>
          <a:noFill/>
          <a:ln>
            <a:noFill/>
          </a:ln>
        </p:spPr>
        <p:style>
          <a:lnRef idx="0"/>
          <a:fillRef idx="0"/>
          <a:effectRef idx="0"/>
          <a:fontRef idx="minor"/>
        </p:style>
        <p:txBody>
          <a:bodyPr lIns="90000" rIns="90000" tIns="45000" bIns="45000"/>
          <a:p>
            <a:pPr algn="ctr">
              <a:lnSpc>
                <a:spcPct val="100000"/>
              </a:lnSpc>
            </a:pPr>
            <a:r>
              <a:rPr b="1" lang="pt-BR" sz="2800" spc="-1" strike="noStrike">
                <a:solidFill>
                  <a:srgbClr val="000000"/>
                </a:solidFill>
                <a:uFill>
                  <a:solidFill>
                    <a:srgbClr val="ffffff"/>
                  </a:solidFill>
                </a:uFill>
                <a:latin typeface="Calibri"/>
                <a:ea typeface="DejaVu Sans"/>
              </a:rPr>
              <a:t>O Big Bang nunca existiu e o Universo nunca teve começo e nunca terá fim, diz novos cálculos complexos</a:t>
            </a:r>
            <a:endParaRPr/>
          </a:p>
          <a:p>
            <a:pPr algn="ctr">
              <a:lnSpc>
                <a:spcPct val="100000"/>
              </a:lnSpc>
            </a:pPr>
            <a:r>
              <a:rPr b="1" lang="pt-BR" sz="1800" spc="-1" strike="noStrike">
                <a:solidFill>
                  <a:srgbClr val="000000"/>
                </a:solidFill>
                <a:uFill>
                  <a:solidFill>
                    <a:srgbClr val="ffffff"/>
                  </a:solidFill>
                </a:uFill>
                <a:latin typeface="Calibri"/>
                <a:ea typeface="DejaVu Sans"/>
              </a:rPr>
              <a:t>Jornal Ciência -  sem data</a:t>
            </a:r>
            <a:endParaRPr/>
          </a:p>
          <a:p>
            <a:pPr>
              <a:lnSpc>
                <a:spcPct val="100000"/>
              </a:lnSpc>
            </a:pPr>
            <a:endParaRPr/>
          </a:p>
          <a:p>
            <a:pPr>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Agora, </a:t>
            </a:r>
            <a:r>
              <a:rPr b="1" lang="pt-BR" sz="1800" spc="-1" strike="noStrike">
                <a:solidFill>
                  <a:srgbClr val="ff0000"/>
                </a:solidFill>
                <a:uFill>
                  <a:solidFill>
                    <a:srgbClr val="ffffff"/>
                  </a:solidFill>
                </a:uFill>
                <a:latin typeface="Calibri"/>
                <a:ea typeface="DejaVu Sans"/>
              </a:rPr>
              <a:t>dois físicos propuseram um novo modelo que acredita que o Big Bang, na verdade, nunca aconteceu e que o nosso Universo não tem começo nem fim.</a:t>
            </a: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"A matemática e a teoria do Big Bang, em si, se anulam por conta dos infinitos”, disse Saurya Das, professor na Universidade de Lethbridge, no Canadá, em entrevista ao Dailymail. "Em outras palavras, a teoria prevê a sua própria morte. Ela também não explica onde esse estado inicial ocorreu”, completa.</a:t>
            </a:r>
            <a:endParaRPr/>
          </a:p>
          <a:p>
            <a:pPr algn="just">
              <a:lnSpc>
                <a:spcPct val="100000"/>
              </a:lnSpc>
            </a:pPr>
            <a:endParaRPr/>
          </a:p>
          <a:p>
            <a:pPr algn="just">
              <a:lnSpc>
                <a:spcPct val="100000"/>
              </a:lnSpc>
            </a:pPr>
            <a:r>
              <a:rPr lang="pt-BR" sz="1800" spc="-1" strike="noStrike">
                <a:solidFill>
                  <a:srgbClr val="000000"/>
                </a:solidFill>
                <a:uFill>
                  <a:solidFill>
                    <a:srgbClr val="ffffff"/>
                  </a:solidFill>
                </a:uFill>
                <a:latin typeface="Calibri"/>
                <a:ea typeface="DejaVu Sans"/>
              </a:rPr>
              <a:t>Mas se não houve Big Bang, qual é a origem do nosso Universo? "O Universo poderia ter existido e durado para sempre. Ele poderia ter passado por ciclos, pequenos ou grandes. Ou poderia ter sido criado muito mais cedo”, explicou Das. A teoria pode também vir a explicar a origem da matéria e da energia escura.</a:t>
            </a:r>
            <a:endParaRPr/>
          </a:p>
        </p:txBody>
      </p:sp>
      <p:sp>
        <p:nvSpPr>
          <p:cNvPr id="168" name="CustomShape 2"/>
          <p:cNvSpPr/>
          <p:nvPr/>
        </p:nvSpPr>
        <p:spPr>
          <a:xfrm>
            <a:off x="899640" y="1166760"/>
            <a:ext cx="7487640" cy="152244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gn="just">
              <a:lnSpc>
                <a:spcPct val="100000"/>
              </a:lnSpc>
            </a:pPr>
            <a:endParaRPr/>
          </a:p>
          <a:p>
            <a:pPr algn="just">
              <a:lnSpc>
                <a:spcPct val="100000"/>
              </a:lnSpc>
            </a:pPr>
            <a:endParaRPr/>
          </a:p>
        </p:txBody>
      </p:sp>
      <p:sp>
        <p:nvSpPr>
          <p:cNvPr id="169"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4673D26-4AE2-45B0-BF03-64F1E25F4216}"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3" name="CustomShape 1"/>
          <p:cNvSpPr/>
          <p:nvPr/>
        </p:nvSpPr>
        <p:spPr>
          <a:xfrm>
            <a:off x="755640" y="1600200"/>
            <a:ext cx="7472880" cy="4524840"/>
          </a:xfrm>
          <a:prstGeom prst="rect">
            <a:avLst/>
          </a:prstGeom>
          <a:noFill/>
          <a:ln>
            <a:noFill/>
          </a:ln>
        </p:spPr>
        <p:style>
          <a:lnRef idx="0"/>
          <a:fillRef idx="0"/>
          <a:effectRef idx="0"/>
          <a:fontRef idx="minor"/>
        </p:style>
        <p:txBody>
          <a:bodyPr lIns="90000" rIns="90000" tIns="45000" bIns="45000"/>
          <a:p>
            <a:pPr marL="343080" indent="-342000">
              <a:lnSpc>
                <a:spcPct val="100000"/>
              </a:lnSpc>
              <a:buFont typeface="Arial"/>
              <a:buChar char="•"/>
            </a:pPr>
            <a:r>
              <a:rPr lang="pt-BR" sz="3200" spc="-1" strike="noStrike">
                <a:solidFill>
                  <a:srgbClr val="000000"/>
                </a:solidFill>
                <a:uFill>
                  <a:solidFill>
                    <a:srgbClr val="ffffff"/>
                  </a:solidFill>
                </a:uFill>
                <a:latin typeface="Calibri"/>
                <a:ea typeface="DejaVu Sans"/>
              </a:rPr>
              <a:t>Ultimatons</a:t>
            </a:r>
            <a:endParaRPr/>
          </a:p>
          <a:p>
            <a:pPr marL="343080" indent="-342000">
              <a:lnSpc>
                <a:spcPct val="100000"/>
              </a:lnSpc>
              <a:buFont typeface="Arial"/>
              <a:buChar char="•"/>
            </a:pPr>
            <a:r>
              <a:rPr lang="pt-BR" sz="3200" spc="-1" strike="noStrike">
                <a:solidFill>
                  <a:srgbClr val="000000"/>
                </a:solidFill>
                <a:uFill>
                  <a:solidFill>
                    <a:srgbClr val="ffffff"/>
                  </a:solidFill>
                </a:uFill>
                <a:latin typeface="Calibri"/>
                <a:ea typeface="DejaVu Sans"/>
              </a:rPr>
              <a:t>Antigravidade</a:t>
            </a:r>
            <a:endParaRPr/>
          </a:p>
          <a:p>
            <a:pPr marL="343080" indent="-342000">
              <a:lnSpc>
                <a:spcPct val="100000"/>
              </a:lnSpc>
              <a:buFont typeface="Arial"/>
              <a:buChar char="•"/>
            </a:pPr>
            <a:r>
              <a:rPr lang="pt-BR" sz="3200" spc="-1" strike="noStrike">
                <a:solidFill>
                  <a:srgbClr val="000000"/>
                </a:solidFill>
                <a:uFill>
                  <a:solidFill>
                    <a:srgbClr val="ffffff"/>
                  </a:solidFill>
                </a:uFill>
                <a:latin typeface="Calibri"/>
                <a:ea typeface="DejaVu Sans"/>
              </a:rPr>
              <a:t>Energias superiores ( raios ultimatônicos e subultimatônicos )</a:t>
            </a:r>
            <a:endParaRPr/>
          </a:p>
          <a:p>
            <a:pPr marL="343080" indent="-342000">
              <a:lnSpc>
                <a:spcPct val="100000"/>
              </a:lnSpc>
              <a:buFont typeface="Arial"/>
              <a:buChar char="•"/>
            </a:pPr>
            <a:r>
              <a:rPr lang="pt-BR" sz="3200" spc="-1" strike="noStrike">
                <a:solidFill>
                  <a:srgbClr val="000000"/>
                </a:solidFill>
                <a:uFill>
                  <a:solidFill>
                    <a:srgbClr val="ffffff"/>
                  </a:solidFill>
                </a:uFill>
                <a:latin typeface="Calibri"/>
                <a:ea typeface="DejaVu Sans"/>
              </a:rPr>
              <a:t>Elemento com Z maior que 100.</a:t>
            </a:r>
            <a:endParaRPr/>
          </a:p>
          <a:p>
            <a:pPr>
              <a:lnSpc>
                <a:spcPct val="100000"/>
              </a:lnSpc>
            </a:pPr>
            <a:endParaRPr/>
          </a:p>
        </p:txBody>
      </p:sp>
      <p:sp>
        <p:nvSpPr>
          <p:cNvPr id="384"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457E9BD-F8C4-465A-8D0A-EC7BF3AE72D0}"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9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5" name="CustomShape 1"/>
          <p:cNvSpPr/>
          <p:nvPr/>
        </p:nvSpPr>
        <p:spPr>
          <a:xfrm>
            <a:off x="1691640" y="4800600"/>
            <a:ext cx="5831640" cy="859320"/>
          </a:xfrm>
          <a:prstGeom prst="rect">
            <a:avLst/>
          </a:prstGeom>
          <a:noFill/>
          <a:ln>
            <a:noFill/>
          </a:ln>
        </p:spPr>
        <p:style>
          <a:lnRef idx="0"/>
          <a:fillRef idx="0"/>
          <a:effectRef idx="0"/>
          <a:fontRef idx="minor"/>
        </p:style>
        <p:txBody>
          <a:bodyPr lIns="90000" rIns="90000" tIns="45000" bIns="45000" anchor="ctr"/>
          <a:p>
            <a:endParaRPr/>
          </a:p>
          <a:p>
            <a:endParaRPr/>
          </a:p>
          <a:p>
            <a:endParaRPr/>
          </a:p>
          <a:p>
            <a:r>
              <a:rPr lang="pt-BR" sz="2000" spc="-1" strike="noStrike">
                <a:solidFill>
                  <a:srgbClr val="000000"/>
                </a:solidFill>
                <a:uFill>
                  <a:solidFill>
                    <a:srgbClr val="ffffff"/>
                  </a:solidFill>
                </a:uFill>
                <a:latin typeface="Calibri"/>
                <a:ea typeface="DejaVu Sans"/>
              </a:rPr>
              <a:t>Sol – Fornalha nuclear de produção de elementos químicos que usa o Hidrogênio como matéria prima.</a:t>
            </a:r>
            <a:endParaRPr/>
          </a:p>
          <a:p>
            <a:r>
              <a:rPr b="1" lang="pt-BR" sz="2000" spc="-1" strike="noStrike">
                <a:solidFill>
                  <a:srgbClr val="ff0000"/>
                </a:solidFill>
                <a:uFill>
                  <a:solidFill>
                    <a:srgbClr val="ffffff"/>
                  </a:solidFill>
                </a:uFill>
                <a:latin typeface="Calibri"/>
                <a:ea typeface="DejaVu Sans"/>
              </a:rPr>
              <a:t>99,7% da composição da crosta terrestre</a:t>
            </a:r>
            <a:endParaRPr/>
          </a:p>
          <a:p>
            <a:endParaRPr/>
          </a:p>
          <a:p>
            <a:endParaRPr/>
          </a:p>
          <a:p>
            <a:pPr algn="ctr">
              <a:lnSpc>
                <a:spcPct val="100000"/>
              </a:lnSpc>
            </a:pPr>
            <a:endParaRPr/>
          </a:p>
        </p:txBody>
      </p:sp>
      <p:pic>
        <p:nvPicPr>
          <p:cNvPr id="386" name="Espaço Reservado para Imagem 13" descr=""/>
          <p:cNvPicPr/>
          <p:nvPr/>
        </p:nvPicPr>
        <p:blipFill>
          <a:blip r:embed="rId1"/>
          <a:srcRect l="0" t="1782" r="0" b="1782"/>
          <a:stretch/>
        </p:blipFill>
        <p:spPr>
          <a:xfrm>
            <a:off x="1691640" y="548640"/>
            <a:ext cx="5485320" cy="4113720"/>
          </a:xfrm>
          <a:prstGeom prst="rect">
            <a:avLst/>
          </a:prstGeom>
          <a:ln>
            <a:noFill/>
          </a:ln>
        </p:spPr>
      </p:pic>
      <p:sp>
        <p:nvSpPr>
          <p:cNvPr id="387" name="CustomShape 2"/>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0AF5D86-ECC5-4842-AA55-0BFF5917EDE8}"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9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 name="CustomShape 1"/>
          <p:cNvSpPr/>
          <p:nvPr/>
        </p:nvSpPr>
        <p:spPr>
          <a:xfrm>
            <a:off x="1792440" y="4800600"/>
            <a:ext cx="5485320" cy="565560"/>
          </a:xfrm>
          <a:prstGeom prst="rect">
            <a:avLst/>
          </a:prstGeom>
          <a:noFill/>
          <a:ln>
            <a:noFill/>
          </a:ln>
        </p:spPr>
        <p:style>
          <a:lnRef idx="0"/>
          <a:fillRef idx="0"/>
          <a:effectRef idx="0"/>
          <a:fontRef idx="minor"/>
        </p:style>
        <p:txBody>
          <a:bodyPr lIns="90000" rIns="90000" tIns="45000" bIns="45000" anchor="b"/>
          <a:p>
            <a:endParaRPr/>
          </a:p>
          <a:p>
            <a:endParaRPr/>
          </a:p>
          <a:p>
            <a:endParaRPr/>
          </a:p>
          <a:p>
            <a:endParaRPr/>
          </a:p>
          <a:p>
            <a:pPr>
              <a:lnSpc>
                <a:spcPct val="100000"/>
              </a:lnSpc>
            </a:pPr>
            <a:endParaRPr/>
          </a:p>
        </p:txBody>
      </p:sp>
      <p:pic>
        <p:nvPicPr>
          <p:cNvPr id="389" name="Espaço Reservado para Imagem 4" descr=""/>
          <p:cNvPicPr/>
          <p:nvPr/>
        </p:nvPicPr>
        <p:blipFill>
          <a:blip r:embed="rId1"/>
          <a:srcRect l="0" t="1372" r="0" b="1372"/>
          <a:stretch/>
        </p:blipFill>
        <p:spPr>
          <a:xfrm>
            <a:off x="1691640" y="1124640"/>
            <a:ext cx="5485320" cy="4113720"/>
          </a:xfrm>
          <a:prstGeom prst="rect">
            <a:avLst/>
          </a:prstGeom>
          <a:ln>
            <a:noFill/>
          </a:ln>
        </p:spPr>
      </p:pic>
      <p:sp>
        <p:nvSpPr>
          <p:cNvPr id="390" name="CustomShape 2"/>
          <p:cNvSpPr/>
          <p:nvPr/>
        </p:nvSpPr>
        <p:spPr>
          <a:xfrm>
            <a:off x="1792440" y="5367240"/>
            <a:ext cx="5298840" cy="803880"/>
          </a:xfrm>
          <a:prstGeom prst="rect">
            <a:avLst/>
          </a:prstGeom>
          <a:noFill/>
          <a:ln>
            <a:noFill/>
          </a:ln>
        </p:spPr>
        <p:style>
          <a:lnRef idx="0"/>
          <a:fillRef idx="0"/>
          <a:effectRef idx="0"/>
          <a:fontRef idx="minor"/>
        </p:style>
        <p:txBody>
          <a:bodyPr lIns="90000" rIns="90000" tIns="45000" bIns="45000"/>
          <a:p>
            <a:pPr algn="ctr">
              <a:lnSpc>
                <a:spcPct val="100000"/>
              </a:lnSpc>
            </a:pPr>
            <a:r>
              <a:rPr lang="pt-BR" sz="1400" spc="-1" strike="noStrike">
                <a:solidFill>
                  <a:srgbClr val="000000"/>
                </a:solidFill>
                <a:uFill>
                  <a:solidFill>
                    <a:srgbClr val="ffffff"/>
                  </a:solidFill>
                </a:uFill>
                <a:latin typeface="Calibri"/>
                <a:ea typeface="DejaVu Sans"/>
              </a:rPr>
              <a:t>Elementos Químicos Pesados – Formado em explosões de estrelas       Supernovas.                      </a:t>
            </a:r>
            <a:r>
              <a:rPr b="1" lang="pt-BR" sz="1400" spc="-1" strike="noStrike">
                <a:solidFill>
                  <a:srgbClr val="ff0000"/>
                </a:solidFill>
                <a:uFill>
                  <a:solidFill>
                    <a:srgbClr val="ffffff"/>
                  </a:solidFill>
                </a:uFill>
                <a:latin typeface="Calibri"/>
                <a:ea typeface="DejaVu Sans"/>
              </a:rPr>
              <a:t>0,3% da composição da crosta terrestre.</a:t>
            </a:r>
            <a:endParaRPr/>
          </a:p>
        </p:txBody>
      </p:sp>
      <p:sp>
        <p:nvSpPr>
          <p:cNvPr id="391" name="CustomShape 3"/>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D18DD42A-E999-4650-B5A7-DF0750B97142}" type="slidenum">
              <a:rPr lang="pt-BR" sz="1200" spc="-1" strike="noStrike">
                <a:solidFill>
                  <a:srgbClr val="8b8b8b"/>
                </a:solidFill>
                <a:uFill>
                  <a:solidFill>
                    <a:srgbClr val="ffffff"/>
                  </a:solidFill>
                </a:uFill>
                <a:latin typeface="Calibri"/>
                <a:ea typeface="DejaVu Sans"/>
              </a:rPr>
              <a:t>&lt;número&gt;</a:t>
            </a:fld>
            <a:endParaRPr/>
          </a:p>
        </p:txBody>
      </p:sp>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9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CustomShape 1"/>
          <p:cNvSpPr/>
          <p:nvPr/>
        </p:nvSpPr>
        <p:spPr>
          <a:xfrm>
            <a:off x="6553080" y="635652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F174EE9D-9A12-4A01-ACBC-A157403DB7DF}" type="slidenum">
              <a:rPr lang="pt-BR" sz="1200" spc="-1" strike="noStrike">
                <a:solidFill>
                  <a:srgbClr val="8b8b8b"/>
                </a:solidFill>
                <a:uFill>
                  <a:solidFill>
                    <a:srgbClr val="ffffff"/>
                  </a:solidFill>
                </a:uFill>
                <a:latin typeface="Calibri"/>
                <a:ea typeface="DejaVu Sans"/>
              </a:rPr>
              <a:t>&lt;número&gt;</a:t>
            </a:fld>
            <a:endParaRPr/>
          </a:p>
        </p:txBody>
      </p:sp>
      <p:pic>
        <p:nvPicPr>
          <p:cNvPr id="393" name="Imagem 6" descr=""/>
          <p:cNvPicPr/>
          <p:nvPr/>
        </p:nvPicPr>
        <p:blipFill>
          <a:blip r:embed="rId1"/>
          <a:stretch/>
        </p:blipFill>
        <p:spPr>
          <a:xfrm>
            <a:off x="0" y="548640"/>
            <a:ext cx="9142920" cy="5028120"/>
          </a:xfrm>
          <a:prstGeom prst="rect">
            <a:avLst/>
          </a:prstGeom>
          <a:ln>
            <a:noFill/>
          </a:ln>
        </p:spPr>
      </p:pic>
      <p:sp>
        <p:nvSpPr>
          <p:cNvPr id="394" name="CustomShape 2"/>
          <p:cNvSpPr/>
          <p:nvPr/>
        </p:nvSpPr>
        <p:spPr>
          <a:xfrm>
            <a:off x="683640" y="5805360"/>
            <a:ext cx="7847640" cy="638280"/>
          </a:xfrm>
          <a:prstGeom prst="rect">
            <a:avLst/>
          </a:prstGeom>
          <a:noFill/>
          <a:ln>
            <a:noFill/>
          </a:ln>
        </p:spPr>
        <p:style>
          <a:lnRef idx="0"/>
          <a:fillRef idx="0"/>
          <a:effectRef idx="0"/>
          <a:fontRef idx="minor"/>
        </p:style>
        <p:txBody>
          <a:bodyPr lIns="90000" rIns="90000" tIns="45000" bIns="45000"/>
          <a:p>
            <a:pPr>
              <a:lnSpc>
                <a:spcPct val="100000"/>
              </a:lnSpc>
            </a:pPr>
            <a:r>
              <a:rPr lang="pt-BR" sz="1800" spc="-1" strike="noStrike">
                <a:solidFill>
                  <a:srgbClr val="000000"/>
                </a:solidFill>
                <a:uFill>
                  <a:solidFill>
                    <a:srgbClr val="ffffff"/>
                  </a:solidFill>
                </a:uFill>
                <a:latin typeface="Calibri"/>
                <a:ea typeface="DejaVu Sans"/>
              </a:rPr>
              <a:t>O elemento 103 ( Laurêncio ) foi obtido em 1961. Os elementos 116 e 118 foram obtidos em 1999, e o elemento 117 foi obtido em 2010.</a:t>
            </a:r>
            <a:endParaRPr/>
          </a:p>
        </p:txBody>
      </p:sp>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4018</TotalTime>
  <Application>LibreOffice/5.0.0.5$Windows_x86 LibreOffice_project/1b1a90865e348b492231e1c451437d7a15bb262b</Application>
  <Paragraphs>1789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2015-08-24T19:22:02Z</dcterms:created>
  <dc:creator>Usuario</dc:creator>
  <dc:language>pt-BR</dc:language>
  <dcterms:modified xsi:type="dcterms:W3CDTF">2015-10-10T11:33:36Z</dcterms:modified>
  <cp:revision>183</cp:revision>
  <dc:title>CRIAÇÃO DO UNIVERSO</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Apresentação na tela (4:3)</vt:lpwstr>
  </property>
  <property fmtid="{D5CDD505-2E9C-101B-9397-08002B2CF9AE}" pid="9" name="ScaleCrop">
    <vt:bool>0</vt:bool>
  </property>
  <property fmtid="{D5CDD505-2E9C-101B-9397-08002B2CF9AE}" pid="10" name="ShareDoc">
    <vt:bool>0</vt:bool>
  </property>
  <property fmtid="{D5CDD505-2E9C-101B-9397-08002B2CF9AE}" pid="11" name="Slides">
    <vt:i4>234</vt:i4>
  </property>
</Properties>
</file>